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1"/>
  </p:notesMasterIdLst>
  <p:handoutMasterIdLst>
    <p:handoutMasterId r:id="rId32"/>
  </p:handoutMasterIdLst>
  <p:sldIdLst>
    <p:sldId id="312" r:id="rId5"/>
    <p:sldId id="279" r:id="rId6"/>
    <p:sldId id="280" r:id="rId7"/>
    <p:sldId id="281" r:id="rId8"/>
    <p:sldId id="282" r:id="rId9"/>
    <p:sldId id="283" r:id="rId10"/>
    <p:sldId id="284" r:id="rId11"/>
    <p:sldId id="302" r:id="rId12"/>
    <p:sldId id="303" r:id="rId13"/>
    <p:sldId id="304" r:id="rId14"/>
    <p:sldId id="305" r:id="rId15"/>
    <p:sldId id="306" r:id="rId16"/>
    <p:sldId id="288" r:id="rId17"/>
    <p:sldId id="289" r:id="rId18"/>
    <p:sldId id="308" r:id="rId19"/>
    <p:sldId id="290" r:id="rId20"/>
    <p:sldId id="291" r:id="rId21"/>
    <p:sldId id="293" r:id="rId22"/>
    <p:sldId id="295" r:id="rId23"/>
    <p:sldId id="296" r:id="rId24"/>
    <p:sldId id="297" r:id="rId25"/>
    <p:sldId id="310" r:id="rId26"/>
    <p:sldId id="298" r:id="rId27"/>
    <p:sldId id="299" r:id="rId28"/>
    <p:sldId id="301" r:id="rId29"/>
    <p:sldId id="26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73F973"/>
    <a:srgbClr val="BBA311"/>
    <a:srgbClr val="99CCFF"/>
    <a:srgbClr val="5FDDFB"/>
    <a:srgbClr val="0E04DE"/>
    <a:srgbClr val="EF57D2"/>
    <a:srgbClr val="F84734"/>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41" autoAdjust="0"/>
  </p:normalViewPr>
  <p:slideViewPr>
    <p:cSldViewPr snapToGrid="0">
      <p:cViewPr varScale="1">
        <p:scale>
          <a:sx n="88" d="100"/>
          <a:sy n="88" d="100"/>
        </p:scale>
        <p:origin x="-466" y="-77"/>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pPr/>
              <a:t>6/16/2021</a:t>
            </a:fld>
            <a:endParaRPr lang="en-US" dirty="0"/>
          </a:p>
        </p:txBody>
      </p:sp>
      <p:sp>
        <p:nvSpPr>
          <p:cNvPr id="4" name="Footer Placeholder 3">
            <a:extLst>
              <a:ext uri="{FF2B5EF4-FFF2-40B4-BE49-F238E27FC236}">
                <a16:creationId xmlns:a16="http://schemas.microsoft.com/office/drawing/2014/main" xmlns=""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pPr/>
              <a:t>‹#›</a:t>
            </a:fld>
            <a:endParaRPr lang="en-US" dirty="0"/>
          </a:p>
        </p:txBody>
      </p:sp>
    </p:spTree>
    <p:extLst>
      <p:ext uri="{BB962C8B-B14F-4D97-AF65-F5344CB8AC3E}">
        <p14:creationId xmlns=""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pPr/>
              <a:t>6/16/2021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pPr/>
              <a:t>‹#›</a:t>
            </a:fld>
            <a:endParaRPr lang="en-US" dirty="0"/>
          </a:p>
        </p:txBody>
      </p:sp>
    </p:spTree>
    <p:extLst>
      <p:ext uri="{BB962C8B-B14F-4D97-AF65-F5344CB8AC3E}">
        <p14:creationId xmlns=""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1</a:t>
            </a:fld>
            <a:endParaRPr lang="en-US" dirty="0"/>
          </a:p>
        </p:txBody>
      </p:sp>
    </p:spTree>
    <p:extLst>
      <p:ext uri="{BB962C8B-B14F-4D97-AF65-F5344CB8AC3E}">
        <p14:creationId xmlns=""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26</a:t>
            </a:fld>
            <a:endParaRPr lang="en-US" dirty="0"/>
          </a:p>
        </p:txBody>
      </p:sp>
    </p:spTree>
    <p:extLst>
      <p:ext uri="{BB962C8B-B14F-4D97-AF65-F5344CB8AC3E}">
        <p14:creationId xmlns=""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pPr/>
              <a:t>6/16/2021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xmlns=""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extLst/>
          </a:blip>
          <a:srcRect t="23391" r="9091"/>
          <a:stretch/>
        </p:blipFill>
        <p:spPr>
          <a:xfrm>
            <a:off x="-237046" y="-237056"/>
            <a:ext cx="12191980" cy="6857990"/>
          </a:xfrm>
          <a:prstGeom prst="rect">
            <a:avLst/>
          </a:prstGeom>
        </p:spPr>
      </p:pic>
      <p:sp>
        <p:nvSpPr>
          <p:cNvPr id="2" name="Title 1">
            <a:extLst>
              <a:ext uri="{FF2B5EF4-FFF2-40B4-BE49-F238E27FC236}">
                <a16:creationId xmlns:a16="http://schemas.microsoft.com/office/drawing/2014/main" xmlns="" id="{3D30D32A-359B-41BB-9746-2CF3A21EEFFC}"/>
              </a:ext>
            </a:extLst>
          </p:cNvPr>
          <p:cNvSpPr>
            <a:spLocks noGrp="1"/>
          </p:cNvSpPr>
          <p:nvPr>
            <p:ph type="ctrTitle"/>
          </p:nvPr>
        </p:nvSpPr>
        <p:spPr>
          <a:xfrm>
            <a:off x="470263" y="824948"/>
            <a:ext cx="11234057" cy="3329581"/>
          </a:xfrm>
        </p:spPr>
        <p:txBody>
          <a:bodyPr>
            <a:normAutofit/>
          </a:bodyPr>
          <a:lstStyle/>
          <a:p>
            <a:r>
              <a:rPr lang="en-US" sz="4000" dirty="0" smtClean="0"/>
              <a:t>ROBOTIC AUTOMATED EXTERNAL DEFIBRILLATOR AMBULANCE FOR EMERGENCY MEDICAL SERVICE IN SMART CITIES</a:t>
            </a:r>
            <a:endParaRPr lang="en-US" sz="4000" b="1" dirty="0">
              <a:solidFill>
                <a:srgbClr val="FFFF00"/>
              </a:solidFill>
              <a:latin typeface="Arial" pitchFamily="34" charset="0"/>
              <a:cs typeface="Arial" pitchFamily="34" charset="0"/>
            </a:endParaRPr>
          </a:p>
        </p:txBody>
      </p:sp>
      <p:sp>
        <p:nvSpPr>
          <p:cNvPr id="20" name="Rectangle 19">
            <a:extLst>
              <a:ext uri="{FF2B5EF4-FFF2-40B4-BE49-F238E27FC236}">
                <a16:creationId xmlns:a16="http://schemas.microsoft.com/office/drawing/2014/main" xmlns="" id="{318E9D62-7BA3-4D5E-8915-0D0E8661E3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TextBox 6"/>
          <p:cNvSpPr txBox="1"/>
          <p:nvPr/>
        </p:nvSpPr>
        <p:spPr>
          <a:xfrm>
            <a:off x="6832121" y="4563374"/>
            <a:ext cx="4848045" cy="1292662"/>
          </a:xfrm>
          <a:prstGeom prst="rect">
            <a:avLst/>
          </a:prstGeom>
          <a:noFill/>
        </p:spPr>
        <p:txBody>
          <a:bodyPr wrap="square" rtlCol="0">
            <a:spAutoFit/>
          </a:bodyPr>
          <a:lstStyle/>
          <a:p>
            <a:r>
              <a:rPr lang="en-IN" dirty="0" smtClean="0"/>
              <a:t>      </a:t>
            </a:r>
            <a:r>
              <a:rPr lang="en-IN" sz="1400" b="1" dirty="0" smtClean="0">
                <a:latin typeface="Arial" pitchFamily="34" charset="0"/>
                <a:cs typeface="Arial" pitchFamily="34" charset="0"/>
              </a:rPr>
              <a:t>SUBMITTED  BY:</a:t>
            </a:r>
          </a:p>
          <a:p>
            <a:r>
              <a:rPr lang="en-IN" sz="1400" b="1" dirty="0" smtClean="0">
                <a:latin typeface="Arial" pitchFamily="34" charset="0"/>
                <a:cs typeface="Arial" pitchFamily="34" charset="0"/>
              </a:rPr>
              <a:t>             DINESH  K  R  (211417104054)</a:t>
            </a:r>
          </a:p>
          <a:p>
            <a:r>
              <a:rPr lang="en-IN" sz="1400" b="1" dirty="0" smtClean="0">
                <a:latin typeface="Arial" pitchFamily="34" charset="0"/>
                <a:cs typeface="Arial" pitchFamily="34" charset="0"/>
              </a:rPr>
              <a:t>             HAZARATH  SHRAVAN  M  R  (211417104084)</a:t>
            </a:r>
          </a:p>
          <a:p>
            <a:r>
              <a:rPr lang="en-IN" sz="1400" b="1" dirty="0" smtClean="0">
                <a:latin typeface="Arial" pitchFamily="34" charset="0"/>
                <a:cs typeface="Arial" pitchFamily="34" charset="0"/>
              </a:rPr>
              <a:t>             FAZIL  M  (211417104063) </a:t>
            </a:r>
            <a:r>
              <a:rPr lang="en-IN" sz="1400" dirty="0" smtClean="0">
                <a:latin typeface="Arial" pitchFamily="34" charset="0"/>
                <a:cs typeface="Arial" pitchFamily="34" charset="0"/>
              </a:rPr>
              <a:t>  </a:t>
            </a:r>
          </a:p>
          <a:p>
            <a:r>
              <a:rPr lang="en-IN" dirty="0" smtClean="0"/>
              <a:t> </a:t>
            </a:r>
            <a:r>
              <a:rPr lang="en-IN" dirty="0" smtClean="0"/>
              <a:t>     </a:t>
            </a:r>
            <a:endParaRPr lang="en-US" dirty="0"/>
          </a:p>
        </p:txBody>
      </p:sp>
      <p:sp>
        <p:nvSpPr>
          <p:cNvPr id="10" name="TextBox 9"/>
          <p:cNvSpPr txBox="1"/>
          <p:nvPr/>
        </p:nvSpPr>
        <p:spPr>
          <a:xfrm>
            <a:off x="750497" y="4572000"/>
            <a:ext cx="4002658" cy="1723549"/>
          </a:xfrm>
          <a:prstGeom prst="rect">
            <a:avLst/>
          </a:prstGeom>
          <a:noFill/>
        </p:spPr>
        <p:txBody>
          <a:bodyPr wrap="square" rtlCol="0">
            <a:spAutoFit/>
          </a:bodyPr>
          <a:lstStyle/>
          <a:p>
            <a:r>
              <a:rPr lang="en-US" sz="1400" b="1" dirty="0" smtClean="0">
                <a:latin typeface="Arial" pitchFamily="34" charset="0"/>
                <a:cs typeface="Arial" pitchFamily="34" charset="0"/>
              </a:rPr>
              <a:t>GUIDE </a:t>
            </a:r>
            <a:r>
              <a:rPr lang="en-US" sz="1400" b="1" dirty="0" smtClean="0">
                <a:latin typeface="Arial" pitchFamily="34" charset="0"/>
                <a:cs typeface="Arial" pitchFamily="34" charset="0"/>
              </a:rPr>
              <a:t>:</a:t>
            </a:r>
          </a:p>
          <a:p>
            <a:r>
              <a:rPr lang="en-IN" sz="1400" b="1" dirty="0" smtClean="0">
                <a:latin typeface="Arial" pitchFamily="34" charset="0"/>
                <a:cs typeface="Arial" pitchFamily="34" charset="0"/>
              </a:rPr>
              <a:t> </a:t>
            </a:r>
            <a:r>
              <a:rPr lang="en-IN" sz="1400" b="1" dirty="0" smtClean="0">
                <a:latin typeface="Arial" pitchFamily="34" charset="0"/>
                <a:cs typeface="Arial" pitchFamily="34" charset="0"/>
              </a:rPr>
              <a:t>      </a:t>
            </a:r>
            <a:r>
              <a:rPr lang="en-US" sz="1400" b="1" dirty="0" smtClean="0">
                <a:latin typeface="Arial" pitchFamily="34" charset="0"/>
                <a:cs typeface="Arial" pitchFamily="34" charset="0"/>
              </a:rPr>
              <a:t>Mr. C.THIYAGARAJAN </a:t>
            </a:r>
          </a:p>
          <a:p>
            <a:r>
              <a:rPr lang="en-US" sz="1400" b="1" dirty="0" smtClean="0">
                <a:latin typeface="Arial" pitchFamily="34" charset="0"/>
                <a:cs typeface="Arial" pitchFamily="34" charset="0"/>
              </a:rPr>
              <a:t> </a:t>
            </a:r>
            <a:r>
              <a:rPr lang="en-US" sz="1400" b="1" dirty="0" smtClean="0">
                <a:latin typeface="Arial" pitchFamily="34" charset="0"/>
                <a:cs typeface="Arial" pitchFamily="34" charset="0"/>
              </a:rPr>
              <a:t>      ASSISTANT PROESSOR,</a:t>
            </a:r>
          </a:p>
          <a:p>
            <a:r>
              <a:rPr lang="en-IN" sz="1400" b="1" dirty="0" smtClean="0">
                <a:latin typeface="Arial" pitchFamily="34" charset="0"/>
                <a:cs typeface="Arial" pitchFamily="34" charset="0"/>
              </a:rPr>
              <a:t> </a:t>
            </a:r>
            <a:r>
              <a:rPr lang="en-IN" sz="1400" b="1" dirty="0" smtClean="0">
                <a:latin typeface="Arial" pitchFamily="34" charset="0"/>
                <a:cs typeface="Arial" pitchFamily="34" charset="0"/>
              </a:rPr>
              <a:t>      DEPARTMENT OF CSE,</a:t>
            </a:r>
          </a:p>
          <a:p>
            <a:r>
              <a:rPr lang="en-IN" sz="1400" b="1" dirty="0" smtClean="0">
                <a:latin typeface="Arial" pitchFamily="34" charset="0"/>
                <a:cs typeface="Arial" pitchFamily="34" charset="0"/>
              </a:rPr>
              <a:t> </a:t>
            </a:r>
            <a:r>
              <a:rPr lang="en-IN" sz="1400" b="1" dirty="0" smtClean="0">
                <a:latin typeface="Arial" pitchFamily="34" charset="0"/>
                <a:cs typeface="Arial" pitchFamily="34" charset="0"/>
              </a:rPr>
              <a:t>      PANIMALAR ENGINEERING COLLEGE</a:t>
            </a:r>
            <a:endParaRPr lang="en-US" sz="1400" b="1" dirty="0" smtClean="0">
              <a:latin typeface="Arial" pitchFamily="34" charset="0"/>
              <a:cs typeface="Arial" pitchFamily="34" charset="0"/>
            </a:endParaRPr>
          </a:p>
          <a:p>
            <a:r>
              <a:rPr lang="en-US" b="1" dirty="0" smtClean="0">
                <a:latin typeface="Arial" pitchFamily="34" charset="0"/>
                <a:cs typeface="Arial" pitchFamily="34" charset="0"/>
              </a:rPr>
              <a:t> </a:t>
            </a:r>
            <a:r>
              <a:rPr lang="en-US" b="1" dirty="0" smtClean="0">
                <a:latin typeface="Arial" pitchFamily="34" charset="0"/>
                <a:cs typeface="Arial" pitchFamily="34" charset="0"/>
              </a:rPr>
              <a:t>       </a:t>
            </a:r>
          </a:p>
          <a:p>
            <a:endParaRPr lang="en-US" dirty="0"/>
          </a:p>
        </p:txBody>
      </p:sp>
    </p:spTree>
    <p:extLst>
      <p:ext uri="{BB962C8B-B14F-4D97-AF65-F5344CB8AC3E}">
        <p14:creationId xmlns="" xmlns:p14="http://schemas.microsoft.com/office/powerpoint/2010/main" val="1930009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DFD Diagram</a:t>
            </a:r>
            <a:endParaRPr lang="en-US" sz="2500" b="1" dirty="0">
              <a:solidFill>
                <a:srgbClr val="FFC000"/>
              </a:solidFill>
            </a:endParaRPr>
          </a:p>
        </p:txBody>
      </p:sp>
      <p:pic>
        <p:nvPicPr>
          <p:cNvPr id="2050" name="Picture 2"/>
          <p:cNvPicPr>
            <a:picLocks noChangeAspect="1" noChangeArrowheads="1"/>
          </p:cNvPicPr>
          <p:nvPr/>
        </p:nvPicPr>
        <p:blipFill>
          <a:blip r:embed="rId2"/>
          <a:srcRect/>
          <a:stretch>
            <a:fillRect/>
          </a:stretch>
        </p:blipFill>
        <p:spPr bwMode="auto">
          <a:xfrm>
            <a:off x="2708695" y="955107"/>
            <a:ext cx="6271404" cy="1969247"/>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2734574" y="3201929"/>
            <a:ext cx="6262777" cy="1533974"/>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a:srcRect/>
          <a:stretch>
            <a:fillRect/>
          </a:stretch>
        </p:blipFill>
        <p:spPr bwMode="auto">
          <a:xfrm>
            <a:off x="2725050" y="4919393"/>
            <a:ext cx="6272302" cy="150495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Sequence Diagram</a:t>
            </a:r>
            <a:endParaRPr lang="en-US" sz="2500" b="1" dirty="0">
              <a:solidFill>
                <a:srgbClr val="FFC000"/>
              </a:solidFill>
            </a:endParaRPr>
          </a:p>
        </p:txBody>
      </p:sp>
      <p:pic>
        <p:nvPicPr>
          <p:cNvPr id="3" name="image14.jpeg" descr="C:\Users\USER\Downloads\sequence.jpg"/>
          <p:cNvPicPr/>
          <p:nvPr/>
        </p:nvPicPr>
        <p:blipFill>
          <a:blip r:embed="rId2" cstate="print"/>
          <a:stretch>
            <a:fillRect/>
          </a:stretch>
        </p:blipFill>
        <p:spPr>
          <a:xfrm>
            <a:off x="2355010" y="1169669"/>
            <a:ext cx="6952892" cy="554168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Collaboration Diagram</a:t>
            </a:r>
            <a:endParaRPr lang="en-US" sz="2500" b="1" dirty="0">
              <a:solidFill>
                <a:srgbClr val="FFC000"/>
              </a:solidFill>
            </a:endParaRPr>
          </a:p>
        </p:txBody>
      </p:sp>
      <p:pic>
        <p:nvPicPr>
          <p:cNvPr id="3" name="image15.jpeg" descr="C:\Users\USER\Downloads\collabaration.jpg"/>
          <p:cNvPicPr/>
          <p:nvPr/>
        </p:nvPicPr>
        <p:blipFill>
          <a:blip r:embed="rId2" cstate="print"/>
          <a:stretch>
            <a:fillRect/>
          </a:stretch>
        </p:blipFill>
        <p:spPr>
          <a:xfrm>
            <a:off x="2320505" y="1207698"/>
            <a:ext cx="7556739" cy="532249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18882"/>
          </a:xfrm>
        </p:spPr>
        <p:txBody>
          <a:bodyPr/>
          <a:lstStyle/>
          <a:p>
            <a:r>
              <a:rPr lang="en-US" sz="3600" b="1" dirty="0" smtClean="0">
                <a:solidFill>
                  <a:srgbClr val="FFFF00"/>
                </a:solidFill>
              </a:rPr>
              <a:t>MODULE DESCRIPTION</a:t>
            </a:r>
            <a:endParaRPr lang="en-US" sz="3600" b="1" dirty="0">
              <a:solidFill>
                <a:srgbClr val="FFFF00"/>
              </a:solidFill>
            </a:endParaRPr>
          </a:p>
        </p:txBody>
      </p:sp>
      <p:sp>
        <p:nvSpPr>
          <p:cNvPr id="3" name="Content Placeholder 2"/>
          <p:cNvSpPr>
            <a:spLocks noGrp="1"/>
          </p:cNvSpPr>
          <p:nvPr>
            <p:ph idx="1"/>
          </p:nvPr>
        </p:nvSpPr>
        <p:spPr>
          <a:xfrm>
            <a:off x="862150" y="1332411"/>
            <a:ext cx="9692640" cy="5264332"/>
          </a:xfrm>
        </p:spPr>
        <p:txBody>
          <a:bodyPr>
            <a:normAutofit/>
          </a:bodyPr>
          <a:lstStyle/>
          <a:p>
            <a:r>
              <a:rPr lang="en-US" sz="2900" b="1" dirty="0" smtClean="0">
                <a:solidFill>
                  <a:srgbClr val="FFC000"/>
                </a:solidFill>
                <a:latin typeface="+mn-lt"/>
              </a:rPr>
              <a:t>Temperature Sensor</a:t>
            </a:r>
            <a:r>
              <a:rPr lang="en-US" sz="2900" b="1" dirty="0" smtClean="0">
                <a:solidFill>
                  <a:srgbClr val="FFC000"/>
                </a:solidFill>
                <a:latin typeface="+mn-lt"/>
              </a:rPr>
              <a:t> :</a:t>
            </a:r>
          </a:p>
          <a:p>
            <a:pPr lvl="0" algn="just">
              <a:buNone/>
            </a:pPr>
            <a:r>
              <a:rPr lang="en-US" dirty="0" smtClean="0">
                <a:latin typeface="Bookman Old Style" pitchFamily="18" charset="0"/>
              </a:rPr>
              <a:t>			</a:t>
            </a:r>
            <a:r>
              <a:rPr lang="en-US" sz="2200" dirty="0" smtClean="0"/>
              <a:t>The LM35 series are precision integrated-circuit temperature devices with an output voltage linearly- proportional to the Centigrade temperature</a:t>
            </a:r>
            <a:r>
              <a:rPr lang="en-US" sz="2200" dirty="0" smtClean="0"/>
              <a:t>.</a:t>
            </a:r>
          </a:p>
          <a:p>
            <a:pPr lvl="0" algn="just">
              <a:buNone/>
            </a:pPr>
            <a:r>
              <a:rPr lang="en-US" sz="2200" b="1" dirty="0" smtClean="0">
                <a:latin typeface="Bookman Old Style" pitchFamily="18" charset="0"/>
              </a:rPr>
              <a:t>     </a:t>
            </a:r>
            <a:r>
              <a:rPr lang="en-US" sz="2200" b="1" dirty="0" smtClean="0">
                <a:latin typeface="Bookman Old Style" pitchFamily="18" charset="0"/>
              </a:rPr>
              <a:t>	</a:t>
            </a:r>
            <a:r>
              <a:rPr lang="en-US" sz="2200" dirty="0" smtClean="0"/>
              <a:t>The </a:t>
            </a:r>
            <a:r>
              <a:rPr lang="en-US" sz="2200" dirty="0" smtClean="0"/>
              <a:t>LM35 device is rated to operate over a −55°C to 150°C temperature range, while the LM35C device is rated for a −40°C to 110°C range (−10° with improved accuracy).</a:t>
            </a:r>
          </a:p>
          <a:p>
            <a:pPr>
              <a:buNone/>
            </a:pPr>
            <a:endParaRPr lang="en-US" dirty="0" smtClean="0">
              <a:latin typeface="Bookman Old Style" pitchFamily="18" charset="0"/>
            </a:endParaRPr>
          </a:p>
          <a:p>
            <a:endParaRPr lang="en-US" dirty="0">
              <a:latin typeface="Bookman Old Style" pitchFamily="18" charset="0"/>
            </a:endParaRPr>
          </a:p>
        </p:txBody>
      </p:sp>
      <p:pic>
        <p:nvPicPr>
          <p:cNvPr id="4" name="image16.jpeg" descr="D:\AICL\AICL project\ambulance\download (4).jpg"/>
          <p:cNvPicPr/>
          <p:nvPr/>
        </p:nvPicPr>
        <p:blipFill>
          <a:blip r:embed="rId2" cstate="print"/>
          <a:stretch>
            <a:fillRect/>
          </a:stretch>
        </p:blipFill>
        <p:spPr>
          <a:xfrm>
            <a:off x="4917056" y="4718649"/>
            <a:ext cx="1736785" cy="113458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9437" y="6858000"/>
            <a:ext cx="9404723" cy="95922"/>
          </a:xfrm>
        </p:spPr>
        <p:txBody>
          <a:bodyPr/>
          <a:lstStyle/>
          <a:p>
            <a:endParaRPr lang="en-US" dirty="0"/>
          </a:p>
        </p:txBody>
      </p:sp>
      <p:sp>
        <p:nvSpPr>
          <p:cNvPr id="3" name="Content Placeholder 2"/>
          <p:cNvSpPr>
            <a:spLocks noGrp="1"/>
          </p:cNvSpPr>
          <p:nvPr>
            <p:ph idx="1"/>
          </p:nvPr>
        </p:nvSpPr>
        <p:spPr>
          <a:xfrm>
            <a:off x="914400" y="535578"/>
            <a:ext cx="9135453" cy="5712822"/>
          </a:xfrm>
        </p:spPr>
        <p:txBody>
          <a:bodyPr>
            <a:normAutofit fontScale="85000" lnSpcReduction="20000"/>
          </a:bodyPr>
          <a:lstStyle/>
          <a:p>
            <a:r>
              <a:rPr lang="en-US" sz="2500" b="1" dirty="0" smtClean="0">
                <a:solidFill>
                  <a:srgbClr val="FFC000"/>
                </a:solidFill>
              </a:rPr>
              <a:t>Pulse</a:t>
            </a:r>
            <a:r>
              <a:rPr lang="en-US" sz="2500" b="1" dirty="0" smtClean="0">
                <a:solidFill>
                  <a:srgbClr val="FFC000"/>
                </a:solidFill>
              </a:rPr>
              <a:t> </a:t>
            </a:r>
            <a:r>
              <a:rPr lang="en-US" sz="2500" b="1" dirty="0" smtClean="0">
                <a:solidFill>
                  <a:srgbClr val="FFC000"/>
                </a:solidFill>
              </a:rPr>
              <a:t>Sensor </a:t>
            </a:r>
            <a:r>
              <a:rPr lang="en-US" sz="2500" b="1" dirty="0" smtClean="0">
                <a:solidFill>
                  <a:srgbClr val="FFC000"/>
                </a:solidFill>
                <a:latin typeface="Bookman Old Style" pitchFamily="18" charset="0"/>
              </a:rPr>
              <a:t>: </a:t>
            </a:r>
            <a:endParaRPr lang="en-US" sz="2500" b="1" dirty="0" smtClean="0">
              <a:solidFill>
                <a:srgbClr val="FFC000"/>
              </a:solidFill>
              <a:latin typeface="Bookman Old Style" pitchFamily="18" charset="0"/>
            </a:endParaRPr>
          </a:p>
          <a:p>
            <a:pPr algn="just">
              <a:buNone/>
            </a:pPr>
            <a:r>
              <a:rPr lang="en-IN" sz="2500" b="1" dirty="0" smtClean="0">
                <a:solidFill>
                  <a:srgbClr val="FFC000"/>
                </a:solidFill>
                <a:latin typeface="Bookman Old Style" pitchFamily="18" charset="0"/>
              </a:rPr>
              <a:t> </a:t>
            </a:r>
            <a:r>
              <a:rPr lang="en-IN" sz="2500" b="1" dirty="0" smtClean="0">
                <a:solidFill>
                  <a:srgbClr val="FFC000"/>
                </a:solidFill>
                <a:latin typeface="Bookman Old Style" pitchFamily="18" charset="0"/>
              </a:rPr>
              <a:t>       </a:t>
            </a:r>
            <a:r>
              <a:rPr lang="en-US" sz="2200" dirty="0" smtClean="0"/>
              <a:t>Pulse </a:t>
            </a:r>
            <a:r>
              <a:rPr lang="en-US" sz="2200" dirty="0" smtClean="0"/>
              <a:t>Sensor is a well-designed plug-and-play heart-rate sensor </a:t>
            </a:r>
            <a:r>
              <a:rPr lang="en-US" sz="2200" dirty="0" smtClean="0"/>
              <a:t>for </a:t>
            </a:r>
            <a:r>
              <a:rPr lang="en-US" sz="2200" dirty="0" err="1" smtClean="0"/>
              <a:t>A</a:t>
            </a:r>
            <a:r>
              <a:rPr lang="en-US" sz="2200" dirty="0" err="1" smtClean="0"/>
              <a:t>rduino</a:t>
            </a:r>
            <a:r>
              <a:rPr lang="en-US" sz="2200" dirty="0" smtClean="0"/>
              <a:t>.</a:t>
            </a:r>
          </a:p>
          <a:p>
            <a:pPr algn="just">
              <a:buNone/>
            </a:pPr>
            <a:r>
              <a:rPr lang="en-IN" sz="2200" b="1" dirty="0" smtClean="0">
                <a:solidFill>
                  <a:srgbClr val="FFC000"/>
                </a:solidFill>
                <a:latin typeface="Bookman Old Style" pitchFamily="18" charset="0"/>
              </a:rPr>
              <a:t> </a:t>
            </a:r>
            <a:r>
              <a:rPr lang="en-IN" sz="2200" b="1" dirty="0" smtClean="0">
                <a:solidFill>
                  <a:srgbClr val="FFC000"/>
                </a:solidFill>
                <a:latin typeface="Bookman Old Style" pitchFamily="18" charset="0"/>
              </a:rPr>
              <a:t>         </a:t>
            </a:r>
            <a:r>
              <a:rPr lang="en-US" sz="2200" dirty="0" smtClean="0"/>
              <a:t>The </a:t>
            </a:r>
            <a:r>
              <a:rPr lang="en-US" sz="2200" dirty="0" smtClean="0"/>
              <a:t>sensor clips onto a fingertip or earlobe and plugs right into </a:t>
            </a:r>
            <a:r>
              <a:rPr lang="en-US" sz="2200" dirty="0" err="1" smtClean="0"/>
              <a:t>Arduino</a:t>
            </a:r>
            <a:r>
              <a:rPr lang="en-US" sz="2200" dirty="0" smtClean="0"/>
              <a:t> with some jumper cables. It also includes an open-source monitoring app that graphs your pulse in real time.</a:t>
            </a:r>
            <a:endParaRPr lang="en-US" sz="22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r>
              <a:rPr lang="en-IN" sz="2500" b="1" dirty="0" smtClean="0">
                <a:solidFill>
                  <a:srgbClr val="FFC000"/>
                </a:solidFill>
              </a:rPr>
              <a:t>Heart Beat Sensor </a:t>
            </a:r>
            <a:r>
              <a:rPr lang="en-IN" sz="2500" b="1" dirty="0" smtClean="0">
                <a:solidFill>
                  <a:srgbClr val="FFC000"/>
                </a:solidFill>
                <a:latin typeface="Bookman Old Style" pitchFamily="18" charset="0"/>
              </a:rPr>
              <a:t>:</a:t>
            </a:r>
            <a:endParaRPr lang="en-US" sz="2500" b="1" dirty="0" smtClean="0">
              <a:solidFill>
                <a:srgbClr val="FFC000"/>
              </a:solidFill>
              <a:latin typeface="Bookman Old Style" pitchFamily="18" charset="0"/>
            </a:endParaRPr>
          </a:p>
          <a:p>
            <a:pPr lvl="0" algn="just">
              <a:buNone/>
            </a:pPr>
            <a:r>
              <a:rPr lang="en-US" dirty="0" smtClean="0">
                <a:latin typeface="Bookman Old Style" pitchFamily="18" charset="0"/>
              </a:rPr>
              <a:t>			</a:t>
            </a:r>
            <a:r>
              <a:rPr lang="en-US" dirty="0" smtClean="0"/>
              <a:t> </a:t>
            </a:r>
            <a:r>
              <a:rPr lang="en-US" sz="2400" dirty="0" smtClean="0"/>
              <a:t>Heartbeat Sensor is an electronic device that is used to measure the heart rate i.e. speed of the </a:t>
            </a:r>
            <a:r>
              <a:rPr lang="en-US" sz="2400" dirty="0" smtClean="0"/>
              <a:t>heartbeat.</a:t>
            </a:r>
          </a:p>
          <a:p>
            <a:pPr lvl="0" algn="just">
              <a:buNone/>
            </a:pPr>
            <a:r>
              <a:rPr lang="en-US" sz="2400" dirty="0" smtClean="0"/>
              <a:t> </a:t>
            </a:r>
            <a:r>
              <a:rPr lang="en-US" sz="2400" dirty="0" smtClean="0"/>
              <a:t>              We </a:t>
            </a:r>
            <a:r>
              <a:rPr lang="en-US" sz="2400" dirty="0" smtClean="0"/>
              <a:t>can find the Principle of Heartbeat Sensor, working of the Heartbeat Sensor and </a:t>
            </a:r>
            <a:r>
              <a:rPr lang="en-US" sz="2400" dirty="0" err="1" smtClean="0"/>
              <a:t>Arduino</a:t>
            </a:r>
            <a:r>
              <a:rPr lang="en-US" sz="2400" dirty="0" smtClean="0"/>
              <a:t> based Heart Rate Monitoring System using a practical heartbeat Sensor</a:t>
            </a:r>
            <a:r>
              <a:rPr lang="en-US" sz="2200" dirty="0" smtClean="0"/>
              <a:t>.</a:t>
            </a:r>
            <a:endParaRPr lang="en-US" sz="2200" dirty="0" smtClean="0">
              <a:latin typeface="Bookman Old Style" pitchFamily="18" charset="0"/>
            </a:endParaRPr>
          </a:p>
          <a:p>
            <a:pPr algn="just" fontAlgn="t">
              <a:buNone/>
            </a:pPr>
            <a:r>
              <a:rPr lang="en-US" dirty="0" smtClean="0">
                <a:latin typeface="Bookman Old Style" pitchFamily="18" charset="0"/>
              </a:rPr>
              <a:t>			</a:t>
            </a:r>
            <a:endParaRPr lang="en-US" dirty="0">
              <a:latin typeface="Bookman Old Style" pitchFamily="18" charset="0"/>
            </a:endParaRPr>
          </a:p>
        </p:txBody>
      </p:sp>
      <p:pic>
        <p:nvPicPr>
          <p:cNvPr id="5" name="image18.jpeg" descr="C:\Users\USER\Downloads\WhatsApp Image 2021-03-12 at 9.38.14 PM.jpeg"/>
          <p:cNvPicPr/>
          <p:nvPr/>
        </p:nvPicPr>
        <p:blipFill>
          <a:blip r:embed="rId2" cstate="print"/>
          <a:stretch>
            <a:fillRect/>
          </a:stretch>
        </p:blipFill>
        <p:spPr>
          <a:xfrm>
            <a:off x="4623757" y="2610211"/>
            <a:ext cx="1033517" cy="96112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9898" y="587830"/>
            <a:ext cx="9239956" cy="5660570"/>
          </a:xfrm>
        </p:spPr>
        <p:txBody>
          <a:bodyPr>
            <a:normAutofit fontScale="85000" lnSpcReduction="20000"/>
          </a:bodyPr>
          <a:lstStyle/>
          <a:p>
            <a:r>
              <a:rPr lang="en-IN" sz="3200" b="1" dirty="0" smtClean="0">
                <a:solidFill>
                  <a:srgbClr val="FFC000"/>
                </a:solidFill>
                <a:latin typeface="+mn-lt"/>
              </a:rPr>
              <a:t>IR Sensor </a:t>
            </a:r>
            <a:r>
              <a:rPr lang="en-IN" sz="3200" b="1" dirty="0" smtClean="0">
                <a:solidFill>
                  <a:srgbClr val="FFC000"/>
                </a:solidFill>
                <a:latin typeface="Bookman Old Style" pitchFamily="18" charset="0"/>
              </a:rPr>
              <a:t>:</a:t>
            </a:r>
          </a:p>
          <a:p>
            <a:pPr algn="just">
              <a:buNone/>
            </a:pPr>
            <a:r>
              <a:rPr lang="en-IN" sz="3200" b="1" dirty="0" smtClean="0">
                <a:solidFill>
                  <a:srgbClr val="FFC000"/>
                </a:solidFill>
                <a:latin typeface="+mn-lt"/>
              </a:rPr>
              <a:t> </a:t>
            </a:r>
            <a:r>
              <a:rPr lang="en-IN" sz="3200" b="1" dirty="0" smtClean="0">
                <a:solidFill>
                  <a:srgbClr val="FFC000"/>
                </a:solidFill>
                <a:latin typeface="+mn-lt"/>
              </a:rPr>
              <a:t>           </a:t>
            </a:r>
            <a:r>
              <a:rPr lang="en-US" sz="2900" dirty="0" smtClean="0">
                <a:latin typeface="+mn-lt"/>
              </a:rPr>
              <a:t>An infrared sensor is an electronic gadget, that transmits so as to detect a few parts of the environment.</a:t>
            </a:r>
          </a:p>
          <a:p>
            <a:pPr algn="just">
              <a:buNone/>
            </a:pPr>
            <a:r>
              <a:rPr lang="en-IN" sz="2900" dirty="0" smtClean="0">
                <a:latin typeface="+mn-lt"/>
              </a:rPr>
              <a:t>           </a:t>
            </a:r>
            <a:r>
              <a:rPr lang="en-US" sz="2900" dirty="0" smtClean="0">
                <a:latin typeface="+mn-lt"/>
              </a:rPr>
              <a:t>An IR sensor can gauge the warmth of an article just as identifies the movement.</a:t>
            </a:r>
          </a:p>
          <a:p>
            <a:pPr algn="just">
              <a:buNone/>
            </a:pPr>
            <a:r>
              <a:rPr lang="en-IN" sz="2900" dirty="0" smtClean="0">
                <a:latin typeface="+mn-lt"/>
              </a:rPr>
              <a:t>           </a:t>
            </a:r>
            <a:r>
              <a:rPr lang="en-US" sz="2900" dirty="0" smtClean="0">
                <a:latin typeface="+mn-lt"/>
              </a:rPr>
              <a:t>These sorts of sensors quantifies just infrared radiation, instead of producing it that is called as a detached IR sensor.</a:t>
            </a:r>
          </a:p>
          <a:p>
            <a:pPr>
              <a:buNone/>
            </a:pPr>
            <a:endParaRPr lang="en-IN" sz="3200" b="1" dirty="0" smtClean="0">
              <a:solidFill>
                <a:srgbClr val="FFC000"/>
              </a:solidFill>
              <a:latin typeface="Bookman Old Style" pitchFamily="18" charset="0"/>
            </a:endParaRPr>
          </a:p>
          <a:p>
            <a:r>
              <a:rPr lang="en-IN" sz="3200" b="1" dirty="0" smtClean="0">
                <a:solidFill>
                  <a:srgbClr val="FFC000"/>
                </a:solidFill>
                <a:latin typeface="+mn-lt"/>
              </a:rPr>
              <a:t>Relay :</a:t>
            </a:r>
            <a:endParaRPr lang="en-US" sz="3200" b="1" dirty="0" smtClean="0">
              <a:solidFill>
                <a:srgbClr val="FFC000"/>
              </a:solidFill>
              <a:latin typeface="+mn-lt"/>
            </a:endParaRPr>
          </a:p>
          <a:p>
            <a:pPr algn="just">
              <a:buNone/>
            </a:pPr>
            <a:r>
              <a:rPr lang="en-US" sz="3000" dirty="0" smtClean="0">
                <a:latin typeface="Bookman Old Style" pitchFamily="18" charset="0"/>
              </a:rPr>
              <a:t>	</a:t>
            </a:r>
            <a:r>
              <a:rPr lang="en-US" sz="2900" dirty="0" smtClean="0">
                <a:latin typeface="Bookman Old Style" pitchFamily="18" charset="0"/>
              </a:rPr>
              <a:t>		</a:t>
            </a:r>
            <a:r>
              <a:rPr lang="en-US" sz="3200" dirty="0" smtClean="0">
                <a:latin typeface="Metrophobic"/>
              </a:rPr>
              <a:t> </a:t>
            </a:r>
            <a:r>
              <a:rPr lang="en-US" sz="2900" dirty="0" smtClean="0">
                <a:latin typeface="+mn-lt"/>
              </a:rPr>
              <a:t>A relay is a electromagnetic switch, It is used in application to turn on and of a circuit by low power signal 24V, or several circuits must be controlled by one signal.</a:t>
            </a:r>
            <a:endParaRPr lang="en-US" sz="2900" dirty="0" smtClean="0">
              <a:latin typeface="+mn-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0884" y="483326"/>
            <a:ext cx="9534900" cy="6176266"/>
          </a:xfrm>
        </p:spPr>
        <p:txBody>
          <a:bodyPr>
            <a:normAutofit fontScale="70000" lnSpcReduction="20000"/>
          </a:bodyPr>
          <a:lstStyle/>
          <a:p>
            <a:r>
              <a:rPr lang="en-US" sz="2700" b="1" dirty="0" smtClean="0">
                <a:solidFill>
                  <a:srgbClr val="FFC000"/>
                </a:solidFill>
                <a:latin typeface="Bookman Old Style" pitchFamily="18" charset="0"/>
              </a:rPr>
              <a:t>GPS </a:t>
            </a:r>
            <a:r>
              <a:rPr lang="en-US" sz="2700" b="1" dirty="0" smtClean="0">
                <a:solidFill>
                  <a:srgbClr val="FFC000"/>
                </a:solidFill>
                <a:latin typeface="Bookman Old Style" pitchFamily="18" charset="0"/>
              </a:rPr>
              <a:t>Module :</a:t>
            </a:r>
          </a:p>
          <a:p>
            <a:pPr algn="just">
              <a:buNone/>
            </a:pPr>
            <a:r>
              <a:rPr lang="en-IN" sz="2500" b="1" dirty="0" smtClean="0">
                <a:solidFill>
                  <a:srgbClr val="FFC000"/>
                </a:solidFill>
                <a:latin typeface="Bookman Old Style" pitchFamily="18" charset="0"/>
              </a:rPr>
              <a:t> </a:t>
            </a:r>
            <a:r>
              <a:rPr lang="en-IN" sz="2500" b="1" dirty="0" smtClean="0">
                <a:solidFill>
                  <a:srgbClr val="FFC000"/>
                </a:solidFill>
                <a:latin typeface="Bookman Old Style" pitchFamily="18" charset="0"/>
              </a:rPr>
              <a:t>               </a:t>
            </a:r>
            <a:r>
              <a:rPr lang="en-US" sz="2800" dirty="0" smtClean="0">
                <a:latin typeface="+mn-lt"/>
              </a:rPr>
              <a:t>A </a:t>
            </a:r>
            <a:r>
              <a:rPr lang="en-US" sz="2800" dirty="0" smtClean="0">
                <a:latin typeface="+mn-lt"/>
              </a:rPr>
              <a:t>GPS navigation device, GPS receiver, or simply GPS is a device that is capable of receiving information from GPS satellites and then to calculate the device's geographical position. Using suitable software, the device may display the position on a map, and it may offer directions. The Global Positioning System (GPS) is a global navigation satellite system made up of a network of a minimum of 24, but currently 30, satellites placed into orbit by the U.S. Department of Defense.</a:t>
            </a:r>
          </a:p>
          <a:p>
            <a:pPr>
              <a:buNone/>
            </a:pPr>
            <a:endParaRPr lang="en-US" sz="2500" b="1" dirty="0" smtClean="0">
              <a:solidFill>
                <a:srgbClr val="FFC000"/>
              </a:solidFill>
              <a:latin typeface="Bookman Old Style" pitchFamily="18" charset="0"/>
            </a:endParaRPr>
          </a:p>
          <a:p>
            <a:r>
              <a:rPr lang="en-US" sz="2700" b="1" dirty="0" smtClean="0">
                <a:solidFill>
                  <a:srgbClr val="FFC000"/>
                </a:solidFill>
              </a:rPr>
              <a:t>GSM </a:t>
            </a:r>
            <a:r>
              <a:rPr lang="en-US" sz="2700" b="1" dirty="0" smtClean="0">
                <a:solidFill>
                  <a:srgbClr val="FFC000"/>
                </a:solidFill>
              </a:rPr>
              <a:t>Module :</a:t>
            </a:r>
            <a:endParaRPr lang="en-US" sz="2700" b="1" dirty="0" smtClean="0">
              <a:solidFill>
                <a:srgbClr val="FFC000"/>
              </a:solidFill>
            </a:endParaRPr>
          </a:p>
          <a:p>
            <a:pPr algn="just">
              <a:buNone/>
            </a:pPr>
            <a:r>
              <a:rPr lang="en-IN" sz="2500" b="1" dirty="0" smtClean="0">
                <a:solidFill>
                  <a:srgbClr val="FFC000"/>
                </a:solidFill>
                <a:latin typeface="Bookman Old Style" pitchFamily="18" charset="0"/>
              </a:rPr>
              <a:t>                 </a:t>
            </a:r>
            <a:r>
              <a:rPr lang="en-US" sz="2800" dirty="0" smtClean="0">
                <a:latin typeface="+mn-lt"/>
              </a:rPr>
              <a:t>GSM (Global System for Mobile communications) is a standard developed by the European Telecommunications Standards Institute (ETSI) to describe the protocols for </a:t>
            </a:r>
            <a:r>
              <a:rPr lang="en-US" sz="2800" dirty="0" smtClean="0">
                <a:latin typeface="+mn-lt"/>
              </a:rPr>
              <a:t>second-generation </a:t>
            </a:r>
            <a:r>
              <a:rPr lang="en-US" sz="2800" dirty="0" smtClean="0">
                <a:latin typeface="+mn-lt"/>
              </a:rPr>
              <a:t>(2G) digital cellular networks used by mobile devices such as tablets</a:t>
            </a:r>
            <a:r>
              <a:rPr lang="en-US" sz="2800" dirty="0" smtClean="0">
                <a:latin typeface="+mn-lt"/>
              </a:rPr>
              <a:t>.</a:t>
            </a:r>
          </a:p>
          <a:p>
            <a:pPr algn="just">
              <a:buNone/>
            </a:pPr>
            <a:r>
              <a:rPr lang="en-IN" sz="2800" b="1" dirty="0" smtClean="0">
                <a:solidFill>
                  <a:srgbClr val="FFC000"/>
                </a:solidFill>
                <a:latin typeface="+mn-lt"/>
              </a:rPr>
              <a:t> </a:t>
            </a:r>
            <a:r>
              <a:rPr lang="en-IN" sz="2800" b="1" dirty="0" smtClean="0">
                <a:solidFill>
                  <a:srgbClr val="FFC000"/>
                </a:solidFill>
                <a:latin typeface="+mn-lt"/>
              </a:rPr>
              <a:t>                 </a:t>
            </a:r>
            <a:r>
              <a:rPr lang="en-US" sz="2800" dirty="0" smtClean="0">
                <a:latin typeface="+mn-lt"/>
              </a:rPr>
              <a:t>It </a:t>
            </a:r>
            <a:r>
              <a:rPr lang="en-US" sz="2800" dirty="0" smtClean="0">
                <a:latin typeface="+mn-lt"/>
              </a:rPr>
              <a:t>was first deployed in Finland in December 1991</a:t>
            </a:r>
            <a:r>
              <a:rPr lang="en-US" sz="2800" dirty="0" smtClean="0">
                <a:latin typeface="+mn-lt"/>
              </a:rPr>
              <a:t>.</a:t>
            </a:r>
          </a:p>
          <a:p>
            <a:pPr algn="just">
              <a:buNone/>
            </a:pPr>
            <a:r>
              <a:rPr lang="en-IN" sz="2800" b="1" dirty="0" smtClean="0">
                <a:solidFill>
                  <a:srgbClr val="FFC000"/>
                </a:solidFill>
                <a:latin typeface="+mn-lt"/>
              </a:rPr>
              <a:t> </a:t>
            </a:r>
            <a:r>
              <a:rPr lang="en-IN" sz="2800" b="1" dirty="0" smtClean="0">
                <a:solidFill>
                  <a:srgbClr val="FFC000"/>
                </a:solidFill>
                <a:latin typeface="+mn-lt"/>
              </a:rPr>
              <a:t>                 </a:t>
            </a:r>
            <a:r>
              <a:rPr lang="en-US" sz="2800" dirty="0" smtClean="0">
                <a:latin typeface="+mn-lt"/>
              </a:rPr>
              <a:t>As </a:t>
            </a:r>
            <a:r>
              <a:rPr lang="en-US" sz="2800" dirty="0" smtClean="0">
                <a:latin typeface="+mn-lt"/>
              </a:rPr>
              <a:t>of 2014, it has become the  global standard for mobile communications  with over 90% market share, operating in over 193 countries and territories</a:t>
            </a:r>
            <a:r>
              <a:rPr lang="en-US" sz="2800" dirty="0" smtClean="0">
                <a:latin typeface="+mn-lt"/>
              </a:rPr>
              <a:t>.</a:t>
            </a:r>
            <a:endParaRPr lang="en-US" sz="2500" b="1" dirty="0" smtClean="0">
              <a:solidFill>
                <a:srgbClr val="FFC000"/>
              </a:solidFill>
              <a:latin typeface="+mn-lt"/>
            </a:endParaRPr>
          </a:p>
          <a:p>
            <a:pPr algn="just">
              <a:buNone/>
            </a:pPr>
            <a:r>
              <a:rPr lang="en-US" sz="2500" b="1" dirty="0" smtClean="0">
                <a:solidFill>
                  <a:srgbClr val="FFC000"/>
                </a:solidFill>
                <a:latin typeface="Bookman Old Style" pitchFamily="18" charset="0"/>
              </a:rPr>
              <a:t>   </a:t>
            </a:r>
            <a:endParaRPr lang="en-US" sz="3000" b="1" dirty="0" smtClean="0">
              <a:latin typeface="Bookman Old Style" pitchFamily="18" charset="0"/>
            </a:endParaRPr>
          </a:p>
          <a:p>
            <a:pPr algn="just">
              <a:buNone/>
            </a:pPr>
            <a:endParaRPr lang="en-US" dirty="0" smtClean="0">
              <a:latin typeface="Bookman Old Style" pitchFamily="18" charset="0"/>
            </a:endParaRPr>
          </a:p>
          <a:p>
            <a:pPr algn="just">
              <a:buNone/>
            </a:pPr>
            <a:endParaRPr lang="en-US" dirty="0">
              <a:latin typeface="Bookman Old Style"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9291" y="574766"/>
            <a:ext cx="9040562" cy="5895045"/>
          </a:xfrm>
        </p:spPr>
        <p:txBody>
          <a:bodyPr>
            <a:normAutofit fontScale="77500" lnSpcReduction="20000"/>
          </a:bodyPr>
          <a:lstStyle/>
          <a:p>
            <a:r>
              <a:rPr lang="en-US" sz="2800" b="1" dirty="0" smtClean="0">
                <a:solidFill>
                  <a:srgbClr val="FFC000"/>
                </a:solidFill>
                <a:latin typeface="Bookman Old Style" pitchFamily="18" charset="0"/>
              </a:rPr>
              <a:t>LCD </a:t>
            </a:r>
            <a:r>
              <a:rPr lang="en-US" sz="2800" b="1" dirty="0" smtClean="0">
                <a:solidFill>
                  <a:srgbClr val="FFC000"/>
                </a:solidFill>
                <a:latin typeface="Bookman Old Style" pitchFamily="18" charset="0"/>
              </a:rPr>
              <a:t>Display :</a:t>
            </a:r>
          </a:p>
          <a:p>
            <a:pPr algn="just">
              <a:buNone/>
            </a:pPr>
            <a:r>
              <a:rPr lang="en-IN" sz="2500" b="1" dirty="0" smtClean="0">
                <a:solidFill>
                  <a:srgbClr val="FFC000"/>
                </a:solidFill>
                <a:latin typeface="+mn-lt"/>
              </a:rPr>
              <a:t> </a:t>
            </a:r>
            <a:r>
              <a:rPr lang="en-IN" sz="2500" b="1" dirty="0" smtClean="0">
                <a:solidFill>
                  <a:srgbClr val="FFC000"/>
                </a:solidFill>
                <a:latin typeface="+mn-lt"/>
              </a:rPr>
              <a:t>              </a:t>
            </a:r>
            <a:r>
              <a:rPr lang="en-US" sz="2600" dirty="0" smtClean="0">
                <a:latin typeface="+mn-lt"/>
              </a:rPr>
              <a:t>LCD </a:t>
            </a:r>
            <a:r>
              <a:rPr lang="en-US" sz="2600" dirty="0" smtClean="0">
                <a:latin typeface="+mn-lt"/>
              </a:rPr>
              <a:t>(liquid crystal display) is the technology used for </a:t>
            </a:r>
            <a:br>
              <a:rPr lang="en-US" sz="2600" dirty="0" smtClean="0">
                <a:latin typeface="+mn-lt"/>
              </a:rPr>
            </a:br>
            <a:r>
              <a:rPr lang="en-US" sz="2600" dirty="0" smtClean="0">
                <a:latin typeface="+mn-lt"/>
              </a:rPr>
              <a:t>displays in notebook and other smaller computers. </a:t>
            </a:r>
          </a:p>
          <a:p>
            <a:pPr algn="just">
              <a:buNone/>
            </a:pPr>
            <a:r>
              <a:rPr lang="en-US" sz="2600" dirty="0" smtClean="0">
                <a:latin typeface="+mn-lt"/>
              </a:rPr>
              <a:t>           Like light-emitting diode (LED) and gas-plasma technologies, LCDs allow displays to be much thinner than cathode ray tube (CRT) technology.</a:t>
            </a:r>
          </a:p>
          <a:p>
            <a:pPr algn="just">
              <a:buNone/>
            </a:pPr>
            <a:r>
              <a:rPr lang="en-US" sz="3600" dirty="0" smtClean="0">
                <a:latin typeface="+mn-lt"/>
              </a:rPr>
              <a:t>           </a:t>
            </a:r>
            <a:r>
              <a:rPr lang="en-US" sz="2600" dirty="0" smtClean="0">
                <a:latin typeface="+mn-lt"/>
              </a:rPr>
              <a:t>LCDs consume much less power than LED and gas-display displays because they work on the principle of blocking light rather than emitting it.</a:t>
            </a:r>
            <a:endParaRPr lang="en-US" sz="2600" b="1" dirty="0" smtClean="0">
              <a:solidFill>
                <a:srgbClr val="FFC000"/>
              </a:solidFill>
              <a:latin typeface="+mn-lt"/>
            </a:endParaRPr>
          </a:p>
          <a:p>
            <a:r>
              <a:rPr lang="en-IN" sz="2800" b="1" dirty="0" smtClean="0">
                <a:solidFill>
                  <a:srgbClr val="FFC000"/>
                </a:solidFill>
                <a:latin typeface="Bookman Old Style" pitchFamily="18" charset="0"/>
              </a:rPr>
              <a:t>ATMEL Microcontroller :</a:t>
            </a:r>
            <a:endParaRPr lang="en-US" sz="2800" b="1" dirty="0" smtClean="0">
              <a:solidFill>
                <a:srgbClr val="FFC000"/>
              </a:solidFill>
              <a:latin typeface="Bookman Old Style" pitchFamily="18" charset="0"/>
            </a:endParaRPr>
          </a:p>
          <a:p>
            <a:pPr algn="just">
              <a:buNone/>
            </a:pPr>
            <a:r>
              <a:rPr lang="en-US" sz="3000" dirty="0" smtClean="0">
                <a:latin typeface="Bookman Old Style" pitchFamily="18" charset="0"/>
              </a:rPr>
              <a:t>			</a:t>
            </a:r>
            <a:r>
              <a:rPr lang="en-US" sz="1800" dirty="0" smtClean="0"/>
              <a:t> </a:t>
            </a:r>
            <a:r>
              <a:rPr lang="en-US" sz="2600" dirty="0" smtClean="0">
                <a:latin typeface="+mn-lt"/>
              </a:rPr>
              <a:t>AVR is a family of microcontrollers developed since 1996 by Atmel, acquired by Microchip Technology in 2016.</a:t>
            </a:r>
            <a:endParaRPr lang="en-US" sz="2600" dirty="0" smtClean="0">
              <a:latin typeface="+mn-lt"/>
            </a:endParaRPr>
          </a:p>
          <a:p>
            <a:pPr algn="just">
              <a:buNone/>
            </a:pPr>
            <a:r>
              <a:rPr lang="en-US" sz="2600" dirty="0" smtClean="0">
                <a:latin typeface="+mn-lt"/>
              </a:rPr>
              <a:t>             </a:t>
            </a:r>
            <a:r>
              <a:rPr lang="en-US" sz="2600" dirty="0" smtClean="0">
                <a:latin typeface="+mn-lt"/>
              </a:rPr>
              <a:t>These are modified Harvard architecture 8-bit RISC single-chip microcontrollers.</a:t>
            </a:r>
          </a:p>
          <a:p>
            <a:pPr algn="just">
              <a:buNone/>
            </a:pPr>
            <a:r>
              <a:rPr lang="en-US" sz="2600" dirty="0" smtClean="0">
                <a:latin typeface="+mn-lt"/>
              </a:rPr>
              <a:t>              </a:t>
            </a:r>
            <a:r>
              <a:rPr lang="en-US" sz="2600" dirty="0" smtClean="0">
                <a:latin typeface="+mn-lt"/>
              </a:rPr>
              <a:t>AVR </a:t>
            </a:r>
            <a:r>
              <a:rPr lang="en-US" sz="2600" dirty="0" smtClean="0">
                <a:latin typeface="+mn-lt"/>
              </a:rPr>
              <a:t>was one of the first microcontroller families to use on-chip flash memory for program storage, as opposed to one-time programmable ROM, EPROM, or EEPROM used by other microcontrollers at the time.</a:t>
            </a:r>
            <a:endParaRPr lang="en-US" sz="2600" dirty="0" smtClean="0">
              <a:latin typeface="+mn-lt"/>
            </a:endParaRPr>
          </a:p>
          <a:p>
            <a:pPr>
              <a:buNone/>
            </a:pPr>
            <a:endParaRPr lang="en-US" sz="3000" dirty="0">
              <a:latin typeface="+mn-l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58071"/>
          </a:xfrm>
        </p:spPr>
        <p:txBody>
          <a:bodyPr/>
          <a:lstStyle/>
          <a:p>
            <a:r>
              <a:rPr lang="en-US" sz="3600" b="1" dirty="0" smtClean="0">
                <a:solidFill>
                  <a:srgbClr val="FFFF00"/>
                </a:solidFill>
              </a:rPr>
              <a:t>PERFORMANCE EVALUATION</a:t>
            </a:r>
            <a:endParaRPr lang="en-US" sz="3600" b="1" dirty="0">
              <a:solidFill>
                <a:srgbClr val="FFFF00"/>
              </a:solidFill>
            </a:endParaRPr>
          </a:p>
        </p:txBody>
      </p:sp>
      <p:sp>
        <p:nvSpPr>
          <p:cNvPr id="8" name="Rectangle 7"/>
          <p:cNvSpPr/>
          <p:nvPr/>
        </p:nvSpPr>
        <p:spPr>
          <a:xfrm>
            <a:off x="1005840" y="1306286"/>
            <a:ext cx="7931126" cy="6270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500" b="1" dirty="0" err="1" smtClean="0">
                <a:solidFill>
                  <a:srgbClr val="FFC000"/>
                </a:solidFill>
              </a:rPr>
              <a:t>TestCases</a:t>
            </a:r>
            <a:r>
              <a:rPr lang="en-US" sz="2500" b="1" dirty="0" smtClean="0">
                <a:solidFill>
                  <a:srgbClr val="FFC000"/>
                </a:solidFill>
              </a:rPr>
              <a:t> For GPS and GSM Module</a:t>
            </a:r>
            <a:endParaRPr lang="en-US" sz="2500" b="1" dirty="0">
              <a:solidFill>
                <a:srgbClr val="FFC000"/>
              </a:solidFill>
            </a:endParaRPr>
          </a:p>
        </p:txBody>
      </p:sp>
      <p:pic>
        <p:nvPicPr>
          <p:cNvPr id="6" name="Picture 7"/>
          <p:cNvPicPr>
            <a:picLocks noGrp="1" noChangeAspect="1" noChangeArrowheads="1"/>
          </p:cNvPicPr>
          <p:nvPr>
            <p:ph idx="1"/>
          </p:nvPr>
        </p:nvPicPr>
        <p:blipFill>
          <a:blip r:embed="rId2"/>
          <a:srcRect/>
          <a:stretch>
            <a:fillRect/>
          </a:stretch>
        </p:blipFill>
        <p:spPr bwMode="auto">
          <a:xfrm>
            <a:off x="1312921" y="2303673"/>
            <a:ext cx="4375587" cy="3001571"/>
          </a:xfrm>
          <a:prstGeom prst="rect">
            <a:avLst/>
          </a:prstGeom>
          <a:noFill/>
          <a:ln w="9525">
            <a:noFill/>
            <a:miter lim="800000"/>
            <a:headEnd/>
            <a:tailEnd/>
          </a:ln>
          <a:effectLst/>
        </p:spPr>
      </p:pic>
      <p:pic>
        <p:nvPicPr>
          <p:cNvPr id="7" name="Picture 6"/>
          <p:cNvPicPr>
            <a:picLocks noChangeAspect="1" noChangeArrowheads="1"/>
          </p:cNvPicPr>
          <p:nvPr/>
        </p:nvPicPr>
        <p:blipFill>
          <a:blip r:embed="rId3"/>
          <a:srcRect/>
          <a:stretch>
            <a:fillRect/>
          </a:stretch>
        </p:blipFill>
        <p:spPr bwMode="auto">
          <a:xfrm>
            <a:off x="6226082" y="2341566"/>
            <a:ext cx="5286375" cy="2739392"/>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53568"/>
          </a:xfrm>
        </p:spPr>
        <p:txBody>
          <a:bodyPr/>
          <a:lstStyle/>
          <a:p>
            <a:r>
              <a:rPr lang="en-US" sz="3600" b="1" dirty="0" smtClean="0">
                <a:solidFill>
                  <a:srgbClr val="FFFF00"/>
                </a:solidFill>
                <a:latin typeface="+mn-lt"/>
              </a:rPr>
              <a:t>SCREENSHOTS</a:t>
            </a:r>
            <a:endParaRPr lang="en-US" sz="3600" b="1" dirty="0">
              <a:solidFill>
                <a:srgbClr val="FFFF00"/>
              </a:solidFill>
              <a:latin typeface="+mn-lt"/>
            </a:endParaRPr>
          </a:p>
        </p:txBody>
      </p:sp>
      <p:sp>
        <p:nvSpPr>
          <p:cNvPr id="3" name="Content Placeholder 2"/>
          <p:cNvSpPr>
            <a:spLocks noGrp="1"/>
          </p:cNvSpPr>
          <p:nvPr>
            <p:ph idx="1"/>
          </p:nvPr>
        </p:nvSpPr>
        <p:spPr>
          <a:xfrm>
            <a:off x="1017048" y="1257732"/>
            <a:ext cx="8946541" cy="4602479"/>
          </a:xfrm>
        </p:spPr>
        <p:txBody>
          <a:bodyPr/>
          <a:lstStyle/>
          <a:p>
            <a:r>
              <a:rPr lang="en-US" sz="2500" b="1" dirty="0" smtClean="0">
                <a:solidFill>
                  <a:srgbClr val="FFC000"/>
                </a:solidFill>
                <a:latin typeface="+mn-lt"/>
              </a:rPr>
              <a:t>ECG</a:t>
            </a:r>
            <a:r>
              <a:rPr lang="en-US" sz="2500" b="1" dirty="0" smtClean="0">
                <a:solidFill>
                  <a:srgbClr val="FFC000"/>
                </a:solidFill>
                <a:latin typeface="+mn-lt"/>
              </a:rPr>
              <a:t> </a:t>
            </a:r>
            <a:r>
              <a:rPr lang="en-US" sz="2500" b="1" dirty="0" smtClean="0">
                <a:solidFill>
                  <a:srgbClr val="FFC000"/>
                </a:solidFill>
                <a:latin typeface="+mn-lt"/>
              </a:rPr>
              <a:t>Sensor</a:t>
            </a:r>
          </a:p>
          <a:p>
            <a:pPr>
              <a:buNone/>
            </a:pPr>
            <a:r>
              <a:rPr lang="en-US" dirty="0" smtClean="0">
                <a:latin typeface="Bookman Old Style" pitchFamily="18" charset="0"/>
              </a:rPr>
              <a:t>			</a:t>
            </a:r>
            <a:endParaRPr lang="en-US" dirty="0">
              <a:latin typeface="Bookman Old Style" pitchFamily="18" charset="0"/>
            </a:endParaRPr>
          </a:p>
        </p:txBody>
      </p:sp>
      <p:pic>
        <p:nvPicPr>
          <p:cNvPr id="3074" name="Picture 2"/>
          <p:cNvPicPr>
            <a:picLocks noChangeAspect="1" noChangeArrowheads="1"/>
          </p:cNvPicPr>
          <p:nvPr/>
        </p:nvPicPr>
        <p:blipFill>
          <a:blip r:embed="rId2"/>
          <a:srcRect/>
          <a:stretch>
            <a:fillRect/>
          </a:stretch>
        </p:blipFill>
        <p:spPr bwMode="auto">
          <a:xfrm>
            <a:off x="2449902" y="1863307"/>
            <a:ext cx="6165940" cy="4564086"/>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14379"/>
          </a:xfrm>
        </p:spPr>
        <p:txBody>
          <a:bodyPr/>
          <a:lstStyle/>
          <a:p>
            <a:r>
              <a:rPr lang="en-US" sz="3600" b="1" dirty="0" smtClean="0">
                <a:solidFill>
                  <a:srgbClr val="FFFF00"/>
                </a:solidFill>
                <a:latin typeface="Century Gothic" pitchFamily="34" charset="0"/>
                <a:cs typeface="Arial" pitchFamily="34" charset="0"/>
              </a:rPr>
              <a:t>INTRODUCTION</a:t>
            </a:r>
            <a:endParaRPr lang="en-US" sz="3600" b="1" dirty="0">
              <a:solidFill>
                <a:srgbClr val="FFFF00"/>
              </a:solidFill>
              <a:latin typeface="Century Gothic" pitchFamily="34" charset="0"/>
              <a:cs typeface="Arial" pitchFamily="34" charset="0"/>
            </a:endParaRPr>
          </a:p>
        </p:txBody>
      </p:sp>
      <p:sp>
        <p:nvSpPr>
          <p:cNvPr id="3" name="Content Placeholder 2"/>
          <p:cNvSpPr>
            <a:spLocks noGrp="1"/>
          </p:cNvSpPr>
          <p:nvPr>
            <p:ph idx="1"/>
          </p:nvPr>
        </p:nvSpPr>
        <p:spPr>
          <a:xfrm>
            <a:off x="875212" y="1476103"/>
            <a:ext cx="9640388" cy="5003073"/>
          </a:xfrm>
        </p:spPr>
        <p:txBody>
          <a:bodyPr>
            <a:normAutofit/>
          </a:bodyPr>
          <a:lstStyle/>
          <a:p>
            <a:pPr>
              <a:buNone/>
            </a:pPr>
            <a:r>
              <a:rPr lang="en-US" b="1" dirty="0" smtClean="0"/>
              <a:t>	</a:t>
            </a:r>
            <a:endParaRPr lang="en-US" dirty="0" smtClean="0"/>
          </a:p>
          <a:p>
            <a:pPr lvl="0"/>
            <a:r>
              <a:rPr lang="en-US" dirty="0" smtClean="0"/>
              <a:t>Traffic signals in India has a fixed time period to switch the signals. No changes for emergency vehicles.</a:t>
            </a:r>
          </a:p>
          <a:p>
            <a:pPr lvl="0"/>
            <a:r>
              <a:rPr lang="en-US" dirty="0" smtClean="0"/>
              <a:t>This makes the patient in ambulance to sever stage. To deal with this problem we designed this system.</a:t>
            </a:r>
          </a:p>
          <a:p>
            <a:pPr lvl="0"/>
            <a:r>
              <a:rPr lang="en-US" dirty="0" smtClean="0"/>
              <a:t>In this paper, we propose an IOT-based system for patients with the risk of heart attack and uneven body temperature, high pulse rate.</a:t>
            </a:r>
          </a:p>
          <a:p>
            <a:pPr lvl="0"/>
            <a:r>
              <a:rPr lang="en-US" dirty="0" smtClean="0"/>
              <a:t>If the condition is critical an alert notification will be sent to the hospital monitoring database.</a:t>
            </a:r>
          </a:p>
          <a:p>
            <a:pPr lvl="0"/>
            <a:r>
              <a:rPr lang="en-US" dirty="0" smtClean="0"/>
              <a:t>This system consists of various sensors which collects the patient's information and transmit those information to the server via IOT board.</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561704"/>
            <a:ext cx="8946541" cy="5686696"/>
          </a:xfrm>
        </p:spPr>
        <p:txBody>
          <a:bodyPr/>
          <a:lstStyle/>
          <a:p>
            <a:r>
              <a:rPr lang="en-US" sz="2500" b="1" dirty="0" smtClean="0">
                <a:solidFill>
                  <a:srgbClr val="FFC000"/>
                </a:solidFill>
                <a:latin typeface="+mn-lt"/>
              </a:rPr>
              <a:t>GPRS</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pic>
        <p:nvPicPr>
          <p:cNvPr id="4098" name="Picture 2"/>
          <p:cNvPicPr>
            <a:picLocks noChangeAspect="1" noChangeArrowheads="1"/>
          </p:cNvPicPr>
          <p:nvPr/>
        </p:nvPicPr>
        <p:blipFill>
          <a:blip r:embed="rId2"/>
          <a:srcRect/>
          <a:stretch>
            <a:fillRect/>
          </a:stretch>
        </p:blipFill>
        <p:spPr bwMode="auto">
          <a:xfrm>
            <a:off x="2372264" y="1311215"/>
            <a:ext cx="6029864" cy="5074253"/>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IR Sensor</a:t>
            </a: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US" sz="2500" b="1" dirty="0" smtClean="0">
              <a:solidFill>
                <a:srgbClr val="FFC000"/>
              </a:solidFill>
              <a:latin typeface="Bookman Old Style" pitchFamily="18" charset="0"/>
            </a:endParaRPr>
          </a:p>
          <a:p>
            <a:pPr>
              <a:buNone/>
            </a:pPr>
            <a:r>
              <a:rPr lang="en-US" dirty="0" smtClean="0">
                <a:latin typeface="Bookman Old Style" pitchFamily="18" charset="0"/>
              </a:rPr>
              <a:t>			</a:t>
            </a:r>
            <a:endParaRPr lang="en-US" dirty="0">
              <a:latin typeface="Bookman Old Style" pitchFamily="18" charset="0"/>
            </a:endParaRPr>
          </a:p>
        </p:txBody>
      </p:sp>
      <p:pic>
        <p:nvPicPr>
          <p:cNvPr id="5122" name="Picture 2"/>
          <p:cNvPicPr>
            <a:picLocks noChangeAspect="1" noChangeArrowheads="1"/>
          </p:cNvPicPr>
          <p:nvPr/>
        </p:nvPicPr>
        <p:blipFill>
          <a:blip r:embed="rId2"/>
          <a:srcRect/>
          <a:stretch>
            <a:fillRect/>
          </a:stretch>
        </p:blipFill>
        <p:spPr bwMode="auto">
          <a:xfrm>
            <a:off x="1852609" y="1397479"/>
            <a:ext cx="6747927" cy="4828014"/>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GSM</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pic>
        <p:nvPicPr>
          <p:cNvPr id="6146" name="Picture 2"/>
          <p:cNvPicPr>
            <a:picLocks noChangeAspect="1" noChangeArrowheads="1"/>
          </p:cNvPicPr>
          <p:nvPr/>
        </p:nvPicPr>
        <p:blipFill>
          <a:blip r:embed="rId2"/>
          <a:srcRect/>
          <a:stretch>
            <a:fillRect/>
          </a:stretch>
        </p:blipFill>
        <p:spPr bwMode="auto">
          <a:xfrm>
            <a:off x="2406770" y="1464894"/>
            <a:ext cx="7627594" cy="4849642"/>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96834"/>
            <a:ext cx="8946541" cy="5451565"/>
          </a:xfrm>
        </p:spPr>
        <p:txBody>
          <a:bodyPr/>
          <a:lstStyle/>
          <a:p>
            <a:r>
              <a:rPr lang="en-IN" sz="2500" b="1" dirty="0" err="1" smtClean="0">
                <a:solidFill>
                  <a:srgbClr val="FFC000"/>
                </a:solidFill>
                <a:latin typeface="+mn-lt"/>
              </a:rPr>
              <a:t>HeartBeat</a:t>
            </a:r>
            <a:r>
              <a:rPr lang="en-IN" sz="2500" b="1" dirty="0" smtClean="0">
                <a:solidFill>
                  <a:srgbClr val="FFC000"/>
                </a:solidFill>
                <a:latin typeface="+mn-lt"/>
              </a:rPr>
              <a:t> Sensor</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sp>
        <p:nvSpPr>
          <p:cNvPr id="19458" name="AutoShape 2" descr="blob:https://web.whatsapp.com/9968a3ed-2f45-49cb-82f5-2b50b97c691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9459" name="Picture 3"/>
          <p:cNvPicPr>
            <a:picLocks noChangeAspect="1" noChangeArrowheads="1"/>
          </p:cNvPicPr>
          <p:nvPr/>
        </p:nvPicPr>
        <p:blipFill>
          <a:blip r:embed="rId2"/>
          <a:srcRect/>
          <a:stretch>
            <a:fillRect/>
          </a:stretch>
        </p:blipFill>
        <p:spPr bwMode="auto">
          <a:xfrm>
            <a:off x="2527539" y="1613139"/>
            <a:ext cx="7052957" cy="4891177"/>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217" y="766227"/>
            <a:ext cx="8966617" cy="892756"/>
          </a:xfrm>
        </p:spPr>
        <p:txBody>
          <a:bodyPr/>
          <a:lstStyle/>
          <a:p>
            <a:r>
              <a:rPr lang="en-US" sz="3600" b="1" dirty="0" smtClean="0">
                <a:solidFill>
                  <a:srgbClr val="FFFF00"/>
                </a:solidFill>
                <a:latin typeface="+mn-lt"/>
              </a:rPr>
              <a:t>CONCLUSION</a:t>
            </a:r>
            <a:endParaRPr lang="en-US" sz="3600" b="1" dirty="0">
              <a:solidFill>
                <a:srgbClr val="FFFF00"/>
              </a:solidFill>
              <a:latin typeface="+mn-lt"/>
            </a:endParaRPr>
          </a:p>
        </p:txBody>
      </p:sp>
      <p:sp>
        <p:nvSpPr>
          <p:cNvPr id="3" name="Content Placeholder 2"/>
          <p:cNvSpPr>
            <a:spLocks noGrp="1"/>
          </p:cNvSpPr>
          <p:nvPr>
            <p:ph idx="1"/>
          </p:nvPr>
        </p:nvSpPr>
        <p:spPr>
          <a:xfrm>
            <a:off x="905774" y="1633105"/>
            <a:ext cx="9178505" cy="4767695"/>
          </a:xfrm>
        </p:spPr>
        <p:txBody>
          <a:bodyPr>
            <a:normAutofit fontScale="85000" lnSpcReduction="10000"/>
          </a:bodyPr>
          <a:lstStyle/>
          <a:p>
            <a:pPr lvl="0" algn="just">
              <a:buNone/>
            </a:pPr>
            <a:r>
              <a:rPr lang="en-US" dirty="0" smtClean="0"/>
              <a:t>			</a:t>
            </a:r>
            <a:r>
              <a:rPr lang="en-US" sz="2400" dirty="0" smtClean="0"/>
              <a:t>In this paper, we propose an IOT-based system for patients with the risk of heart attack and uneven body temperature or any other sever condition in ambulance</a:t>
            </a:r>
            <a:r>
              <a:rPr lang="en-US" sz="2400" dirty="0" smtClean="0"/>
              <a:t>.</a:t>
            </a:r>
            <a:r>
              <a:rPr lang="en-US" sz="2400" dirty="0" smtClean="0"/>
              <a:t> If the condition is critical the information about the patient will be sent to the hospital database</a:t>
            </a:r>
            <a:r>
              <a:rPr lang="en-US" sz="2400" dirty="0" smtClean="0"/>
              <a:t>.</a:t>
            </a:r>
            <a:r>
              <a:rPr lang="en-US" sz="2400" dirty="0" smtClean="0"/>
              <a:t> This paper proposes a system to update patient data to hospital servers for analyzing</a:t>
            </a:r>
            <a:r>
              <a:rPr lang="en-US" sz="2400" dirty="0" smtClean="0"/>
              <a:t>.</a:t>
            </a:r>
            <a:r>
              <a:rPr lang="en-US" sz="2400" dirty="0" smtClean="0"/>
              <a:t> The doctor can view patient details, before the patient entering in to the </a:t>
            </a:r>
            <a:r>
              <a:rPr lang="en-US" sz="2400" dirty="0" smtClean="0"/>
              <a:t>hospital.</a:t>
            </a:r>
            <a:r>
              <a:rPr lang="en-US" sz="2400" dirty="0" smtClean="0"/>
              <a:t> We approach a system which is used to connect the ambulance and hospitals</a:t>
            </a:r>
            <a:r>
              <a:rPr lang="en-US" sz="2400" dirty="0" smtClean="0"/>
              <a:t>.</a:t>
            </a:r>
          </a:p>
          <a:p>
            <a:pPr lvl="0" algn="just">
              <a:buNone/>
            </a:pPr>
            <a:endParaRPr lang="en-US" b="1" dirty="0" smtClean="0">
              <a:solidFill>
                <a:srgbClr val="FFFF00"/>
              </a:solidFill>
              <a:latin typeface="Bookman Old Style" pitchFamily="18" charset="0"/>
            </a:endParaRPr>
          </a:p>
          <a:p>
            <a:pPr lvl="0" algn="just">
              <a:buNone/>
            </a:pPr>
            <a:r>
              <a:rPr lang="en-US" sz="3900" b="1" dirty="0" smtClean="0">
                <a:solidFill>
                  <a:srgbClr val="FFFF00"/>
                </a:solidFill>
              </a:rPr>
              <a:t>FUTURE </a:t>
            </a:r>
            <a:r>
              <a:rPr lang="en-US" sz="3900" b="1" dirty="0" smtClean="0">
                <a:solidFill>
                  <a:srgbClr val="FFFF00"/>
                </a:solidFill>
              </a:rPr>
              <a:t>ENHANCEMENT</a:t>
            </a:r>
          </a:p>
          <a:p>
            <a:pPr lvl="0" algn="just">
              <a:buNone/>
            </a:pPr>
            <a:r>
              <a:rPr lang="en-IN" sz="3600" b="1" dirty="0" smtClean="0">
                <a:solidFill>
                  <a:srgbClr val="FFFF00"/>
                </a:solidFill>
              </a:rPr>
              <a:t> </a:t>
            </a:r>
            <a:r>
              <a:rPr lang="en-IN" sz="3600" b="1" dirty="0" smtClean="0">
                <a:solidFill>
                  <a:srgbClr val="FFFF00"/>
                </a:solidFill>
              </a:rPr>
              <a:t>     </a:t>
            </a:r>
            <a:r>
              <a:rPr lang="en-US" sz="2600" dirty="0" smtClean="0">
                <a:latin typeface="+mn-lt"/>
              </a:rPr>
              <a:t>Our future work will be integrated with </a:t>
            </a:r>
            <a:r>
              <a:rPr lang="en-US" sz="2600" dirty="0" err="1" smtClean="0">
                <a:latin typeface="+mn-lt"/>
              </a:rPr>
              <a:t>aadhar</a:t>
            </a:r>
            <a:r>
              <a:rPr lang="en-US" sz="2600" dirty="0" smtClean="0">
                <a:latin typeface="+mn-lt"/>
              </a:rPr>
              <a:t> card and patients </a:t>
            </a:r>
            <a:r>
              <a:rPr lang="en-US" sz="2600" dirty="0" smtClean="0">
                <a:latin typeface="+mn-lt"/>
              </a:rPr>
              <a:t>details.</a:t>
            </a:r>
            <a:r>
              <a:rPr lang="en-US" sz="2600" dirty="0" smtClean="0">
                <a:latin typeface="+mn-lt"/>
              </a:rPr>
              <a:t> It will help to doctors to analyze the doctor for past history of the patients</a:t>
            </a:r>
            <a:r>
              <a:rPr lang="en-US" sz="2600" dirty="0" smtClean="0">
                <a:latin typeface="+mn-lt"/>
              </a:rPr>
              <a:t>.</a:t>
            </a:r>
            <a:r>
              <a:rPr lang="en-US" sz="2600" dirty="0" smtClean="0">
                <a:latin typeface="+mn-lt"/>
              </a:rPr>
              <a:t> The processes will include the creating a data base for every patients.</a:t>
            </a:r>
          </a:p>
          <a:p>
            <a:pPr algn="just">
              <a:buNone/>
            </a:pPr>
            <a:endParaRPr lang="en-US" sz="3600" dirty="0" smtClean="0"/>
          </a:p>
          <a:p>
            <a:pPr lvl="0" algn="just">
              <a:buNone/>
            </a:pPr>
            <a:endParaRPr lang="en-US" sz="3600" b="1" dirty="0" smtClean="0">
              <a:solidFill>
                <a:srgbClr val="FFFF00"/>
              </a:solidFill>
            </a:endParaRPr>
          </a:p>
          <a:p>
            <a:pPr lvl="0" algn="just">
              <a:buNone/>
            </a:pPr>
            <a:endParaRPr lang="en-IN" sz="4200" b="1" dirty="0" smtClean="0">
              <a:solidFill>
                <a:srgbClr val="FFFF00"/>
              </a:solidFill>
            </a:endParaRPr>
          </a:p>
          <a:p>
            <a:pPr lvl="0" algn="just">
              <a:buNone/>
            </a:pPr>
            <a:endParaRPr lang="en-US" sz="4200" b="1" dirty="0" smtClean="0">
              <a:solidFill>
                <a:srgbClr val="FFFF00"/>
              </a:solidFill>
            </a:endParaRPr>
          </a:p>
          <a:p>
            <a:pPr lvl="0" algn="just">
              <a:buNone/>
            </a:pPr>
            <a:endParaRPr lang="en-IN" sz="4200" b="1" dirty="0" smtClean="0">
              <a:solidFill>
                <a:srgbClr val="FFFF00"/>
              </a:solidFill>
            </a:endParaRPr>
          </a:p>
          <a:p>
            <a:pPr lvl="0" algn="just">
              <a:buNone/>
            </a:pPr>
            <a:endParaRPr lang="en-IN" sz="4200" dirty="0" smtClean="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0431" y="478844"/>
            <a:ext cx="9404723" cy="958071"/>
          </a:xfrm>
        </p:spPr>
        <p:txBody>
          <a:bodyPr/>
          <a:lstStyle/>
          <a:p>
            <a:r>
              <a:rPr lang="en-US" sz="3600" b="1" dirty="0" smtClean="0">
                <a:solidFill>
                  <a:srgbClr val="FFFF00"/>
                </a:solidFill>
              </a:rPr>
              <a:t>REFERENCES</a:t>
            </a:r>
            <a:endParaRPr lang="en-US" sz="3600" b="1" dirty="0">
              <a:solidFill>
                <a:srgbClr val="FFFF00"/>
              </a:solidFill>
            </a:endParaRPr>
          </a:p>
        </p:txBody>
      </p:sp>
      <p:sp>
        <p:nvSpPr>
          <p:cNvPr id="3" name="Content Placeholder 2"/>
          <p:cNvSpPr>
            <a:spLocks noGrp="1"/>
          </p:cNvSpPr>
          <p:nvPr>
            <p:ph idx="1"/>
          </p:nvPr>
        </p:nvSpPr>
        <p:spPr>
          <a:xfrm>
            <a:off x="1103312" y="1371600"/>
            <a:ext cx="9333911" cy="5303520"/>
          </a:xfrm>
        </p:spPr>
        <p:txBody>
          <a:bodyPr>
            <a:normAutofit fontScale="62500" lnSpcReduction="20000"/>
          </a:bodyPr>
          <a:lstStyle/>
          <a:p>
            <a:pPr algn="just">
              <a:lnSpc>
                <a:spcPct val="120000"/>
              </a:lnSpc>
              <a:buNone/>
            </a:pPr>
            <a:r>
              <a:rPr lang="en-US" sz="2900" dirty="0" smtClean="0">
                <a:latin typeface="Bookman Old Style" pitchFamily="18" charset="0"/>
              </a:rPr>
              <a:t>			</a:t>
            </a:r>
            <a:r>
              <a:rPr lang="en-US" sz="2600" dirty="0" smtClean="0">
                <a:latin typeface="+mn-lt"/>
              </a:rPr>
              <a:t>[1] </a:t>
            </a:r>
            <a:r>
              <a:rPr lang="en-US" sz="2600" dirty="0" smtClean="0">
                <a:latin typeface="+mn-lt"/>
              </a:rPr>
              <a:t>H. </a:t>
            </a:r>
            <a:r>
              <a:rPr lang="en-US" sz="2600" dirty="0" err="1" smtClean="0">
                <a:latin typeface="+mn-lt"/>
              </a:rPr>
              <a:t>Ning</a:t>
            </a:r>
            <a:r>
              <a:rPr lang="en-US" sz="2600" dirty="0" smtClean="0">
                <a:latin typeface="+mn-lt"/>
              </a:rPr>
              <a:t> et </a:t>
            </a:r>
            <a:r>
              <a:rPr lang="en-US" sz="2600" dirty="0" err="1" smtClean="0">
                <a:latin typeface="+mn-lt"/>
              </a:rPr>
              <a:t>al.,“From</a:t>
            </a:r>
            <a:r>
              <a:rPr lang="en-US" sz="2600" dirty="0" smtClean="0">
                <a:latin typeface="+mn-lt"/>
              </a:rPr>
              <a:t> Internet to smart world,” IEEE Access, vol. 3, pp. 1994-1999, Oct. 2015</a:t>
            </a:r>
            <a:r>
              <a:rPr lang="en-US" sz="2600" dirty="0" smtClean="0">
                <a:latin typeface="+mn-lt"/>
              </a:rPr>
              <a:t>.</a:t>
            </a:r>
            <a:r>
              <a:rPr lang="en-US" sz="2600" dirty="0" smtClean="0">
                <a:latin typeface="+mn-lt"/>
              </a:rPr>
              <a:t>.        </a:t>
            </a:r>
            <a:endParaRPr lang="en-US" sz="2600" dirty="0" smtClean="0">
              <a:latin typeface="+mn-lt"/>
            </a:endParaRPr>
          </a:p>
          <a:p>
            <a:pPr algn="just">
              <a:lnSpc>
                <a:spcPct val="120000"/>
              </a:lnSpc>
              <a:buNone/>
            </a:pPr>
            <a:r>
              <a:rPr lang="en-US" sz="2600" dirty="0" smtClean="0">
                <a:latin typeface="+mn-lt"/>
              </a:rPr>
              <a:t>			[2</a:t>
            </a:r>
            <a:r>
              <a:rPr lang="en-US" sz="2600" dirty="0" smtClean="0">
                <a:latin typeface="+mn-lt"/>
              </a:rPr>
              <a:t>]</a:t>
            </a:r>
            <a:r>
              <a:rPr lang="en-US" sz="2600" dirty="0" smtClean="0">
                <a:latin typeface="+mn-lt"/>
              </a:rPr>
              <a:t> R. </a:t>
            </a:r>
            <a:r>
              <a:rPr lang="en-US" sz="2600" dirty="0" err="1" smtClean="0">
                <a:latin typeface="+mn-lt"/>
              </a:rPr>
              <a:t>Jalali</a:t>
            </a:r>
            <a:r>
              <a:rPr lang="en-US" sz="2600" dirty="0" smtClean="0">
                <a:latin typeface="+mn-lt"/>
              </a:rPr>
              <a:t>, </a:t>
            </a:r>
            <a:r>
              <a:rPr lang="en-US" sz="2600" dirty="0" err="1" smtClean="0">
                <a:latin typeface="+mn-lt"/>
              </a:rPr>
              <a:t>K.El-khatib</a:t>
            </a:r>
            <a:r>
              <a:rPr lang="en-US" sz="2600" dirty="0" smtClean="0">
                <a:latin typeface="+mn-lt"/>
              </a:rPr>
              <a:t>, and C. McGregor, “Smart city architecture for community level services through the Internet of Things,” in Proc. IEEE 18th Int. Conf. </a:t>
            </a:r>
            <a:r>
              <a:rPr lang="en-US" sz="2600" dirty="0" err="1" smtClean="0">
                <a:latin typeface="+mn-lt"/>
              </a:rPr>
              <a:t>Intell.Next</a:t>
            </a:r>
            <a:r>
              <a:rPr lang="en-US" sz="2600" dirty="0" smtClean="0">
                <a:latin typeface="+mn-lt"/>
              </a:rPr>
              <a:t> </a:t>
            </a:r>
            <a:r>
              <a:rPr lang="en-US" sz="2600" dirty="0" err="1" smtClean="0">
                <a:latin typeface="+mn-lt"/>
              </a:rPr>
              <a:t>Generat</a:t>
            </a:r>
            <a:r>
              <a:rPr lang="en-US" sz="2600" dirty="0" smtClean="0">
                <a:latin typeface="+mn-lt"/>
              </a:rPr>
              <a:t>. </a:t>
            </a:r>
            <a:r>
              <a:rPr lang="en-US" sz="2600" dirty="0" err="1" smtClean="0">
                <a:latin typeface="+mn-lt"/>
              </a:rPr>
              <a:t>Netw</a:t>
            </a:r>
            <a:r>
              <a:rPr lang="en-US" sz="2600" dirty="0" smtClean="0">
                <a:latin typeface="+mn-lt"/>
              </a:rPr>
              <a:t>. (ICIN), Feb. 2015,</a:t>
            </a:r>
            <a:br>
              <a:rPr lang="en-US" sz="2600" dirty="0" smtClean="0">
                <a:latin typeface="+mn-lt"/>
              </a:rPr>
            </a:br>
            <a:r>
              <a:rPr lang="en-US" sz="2600" dirty="0" smtClean="0">
                <a:latin typeface="+mn-lt"/>
              </a:rPr>
              <a:t>pp. 108-113</a:t>
            </a:r>
          </a:p>
          <a:p>
            <a:pPr algn="just">
              <a:lnSpc>
                <a:spcPct val="120000"/>
              </a:lnSpc>
              <a:buNone/>
            </a:pPr>
            <a:endParaRPr lang="en-US" sz="2600" dirty="0" smtClean="0">
              <a:latin typeface="+mn-lt"/>
            </a:endParaRPr>
          </a:p>
          <a:p>
            <a:pPr algn="just">
              <a:lnSpc>
                <a:spcPct val="120000"/>
              </a:lnSpc>
              <a:buNone/>
            </a:pPr>
            <a:r>
              <a:rPr lang="en-US" sz="2600" dirty="0" smtClean="0">
                <a:latin typeface="+mn-lt"/>
              </a:rPr>
              <a:t>			[3</a:t>
            </a:r>
            <a:r>
              <a:rPr lang="en-US" sz="2600" dirty="0" smtClean="0">
                <a:latin typeface="+mn-lt"/>
              </a:rPr>
              <a:t>]</a:t>
            </a:r>
            <a:r>
              <a:rPr lang="en-US" sz="2600" dirty="0" smtClean="0">
                <a:latin typeface="+mn-lt"/>
              </a:rPr>
              <a:t> M. </a:t>
            </a:r>
            <a:r>
              <a:rPr lang="en-US" sz="2600" dirty="0" err="1" smtClean="0">
                <a:latin typeface="+mn-lt"/>
              </a:rPr>
              <a:t>Arif</a:t>
            </a:r>
            <a:r>
              <a:rPr lang="en-US" sz="2600" dirty="0" smtClean="0">
                <a:latin typeface="+mn-lt"/>
              </a:rPr>
              <a:t>, </a:t>
            </a:r>
            <a:r>
              <a:rPr lang="en-US" sz="2600" dirty="0" err="1" smtClean="0">
                <a:latin typeface="+mn-lt"/>
              </a:rPr>
              <a:t>H.Samani</a:t>
            </a:r>
            <a:r>
              <a:rPr lang="en-US" sz="2600" dirty="0" smtClean="0">
                <a:latin typeface="+mn-lt"/>
              </a:rPr>
              <a:t>, C.-Y. Yang, and Y.-Y. Chen, “Adaptation of mobile robots to intelligent vehicles,” in Software Engineering and Service</a:t>
            </a:r>
            <a:br>
              <a:rPr lang="en-US" sz="2600" dirty="0" smtClean="0">
                <a:latin typeface="+mn-lt"/>
              </a:rPr>
            </a:br>
            <a:r>
              <a:rPr lang="en-US" sz="2600" dirty="0" smtClean="0">
                <a:latin typeface="+mn-lt"/>
              </a:rPr>
              <a:t>Science (ICSESS), 2013 4th IEEE International Conference on. IEEE,2013.</a:t>
            </a:r>
          </a:p>
          <a:p>
            <a:pPr algn="just">
              <a:lnSpc>
                <a:spcPct val="120000"/>
              </a:lnSpc>
              <a:buNone/>
            </a:pPr>
            <a:endParaRPr lang="en-US" sz="2600" dirty="0" smtClean="0">
              <a:latin typeface="+mn-lt"/>
            </a:endParaRPr>
          </a:p>
          <a:p>
            <a:pPr algn="just">
              <a:lnSpc>
                <a:spcPct val="120000"/>
              </a:lnSpc>
              <a:buNone/>
            </a:pPr>
            <a:r>
              <a:rPr lang="en-US" sz="2600" dirty="0" smtClean="0">
                <a:latin typeface="+mn-lt"/>
              </a:rPr>
              <a:t>			[4</a:t>
            </a:r>
            <a:r>
              <a:rPr lang="en-US" sz="2600" dirty="0" smtClean="0">
                <a:latin typeface="+mn-lt"/>
              </a:rPr>
              <a:t>]</a:t>
            </a:r>
            <a:r>
              <a:rPr lang="en-US" sz="2600" dirty="0" smtClean="0">
                <a:latin typeface="+mn-lt"/>
              </a:rPr>
              <a:t> F. </a:t>
            </a:r>
            <a:r>
              <a:rPr lang="en-US" sz="2600" dirty="0" err="1" smtClean="0">
                <a:latin typeface="+mn-lt"/>
              </a:rPr>
              <a:t>Matsuno</a:t>
            </a:r>
            <a:r>
              <a:rPr lang="en-US" sz="2600" dirty="0" smtClean="0">
                <a:latin typeface="+mn-lt"/>
              </a:rPr>
              <a:t> and S. Tadokoro, “Rescue robots and systems in </a:t>
            </a:r>
            <a:r>
              <a:rPr lang="en-US" sz="2600" dirty="0" err="1" smtClean="0">
                <a:latin typeface="+mn-lt"/>
              </a:rPr>
              <a:t>japan</a:t>
            </a:r>
            <a:r>
              <a:rPr lang="en-US" sz="2600" dirty="0" smtClean="0">
                <a:latin typeface="+mn-lt"/>
              </a:rPr>
              <a:t> in Robotics and </a:t>
            </a:r>
            <a:r>
              <a:rPr lang="en-US" sz="2600" dirty="0" err="1" smtClean="0">
                <a:latin typeface="+mn-lt"/>
              </a:rPr>
              <a:t>Biomimetics</a:t>
            </a:r>
            <a:r>
              <a:rPr lang="en-US" sz="2600" dirty="0" smtClean="0">
                <a:latin typeface="+mn-lt"/>
              </a:rPr>
              <a:t>, 2004. ROBIO 2004. IEEE International Conference on. IEEE, 2004. </a:t>
            </a:r>
            <a:endParaRPr lang="en-US" sz="2600" dirty="0" smtClean="0">
              <a:latin typeface="+mn-lt"/>
            </a:endParaRPr>
          </a:p>
          <a:p>
            <a:pPr algn="just">
              <a:lnSpc>
                <a:spcPct val="120000"/>
              </a:lnSpc>
              <a:buNone/>
            </a:pPr>
            <a:r>
              <a:rPr lang="en-US" sz="2600" dirty="0" smtClean="0">
                <a:latin typeface="+mn-lt"/>
              </a:rPr>
              <a:t>			[5</a:t>
            </a:r>
            <a:r>
              <a:rPr lang="en-US" sz="2600" dirty="0" smtClean="0">
                <a:latin typeface="+mn-lt"/>
              </a:rPr>
              <a:t>]</a:t>
            </a:r>
            <a:r>
              <a:rPr lang="en-US" sz="2600" dirty="0" smtClean="0">
                <a:latin typeface="+mn-lt"/>
              </a:rPr>
              <a:t> C.-P. Lam, C.-T. Chou, K.-H. Chiang and </a:t>
            </a:r>
            <a:r>
              <a:rPr lang="en-US" sz="2600" dirty="0" err="1" smtClean="0">
                <a:latin typeface="+mn-lt"/>
              </a:rPr>
              <a:t>L.-C.Fu</a:t>
            </a:r>
            <a:r>
              <a:rPr lang="en-US" sz="2600" dirty="0" smtClean="0">
                <a:latin typeface="+mn-lt"/>
              </a:rPr>
              <a:t>, “Human-centered robot navigation towards a harmoniously human–robot coexisting environment, ”Robotics, IEEE Transactions on, vol. 27, no. 1, pp. 99– 112,2011.</a:t>
            </a:r>
            <a:endParaRPr lang="en-US" sz="2600" dirty="0" smtClean="0">
              <a:latin typeface="+mn-lt"/>
            </a:endParaRPr>
          </a:p>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xmlns=""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extLst/>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xmlns="" id="{970C361B-D32E-42E0-A41E-86C3D9AC886F}"/>
              </a:ext>
            </a:extLst>
          </p:cNvPr>
          <p:cNvSpPr>
            <a:spLocks noGrp="1"/>
          </p:cNvSpPr>
          <p:nvPr>
            <p:ph type="ctrTitle"/>
          </p:nvPr>
        </p:nvSpPr>
        <p:spPr>
          <a:xfrm>
            <a:off x="1154955" y="1447800"/>
            <a:ext cx="8825658" cy="3329581"/>
          </a:xfrm>
        </p:spPr>
        <p:txBody>
          <a:bodyPr>
            <a:normAutofit fontScale="90000"/>
          </a:bodyPr>
          <a:lstStyle/>
          <a:p>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Thank </a:t>
            </a:r>
            <a:r>
              <a:rPr lang="en-US" dirty="0">
                <a:solidFill>
                  <a:srgbClr val="FFFF00"/>
                </a:solidFill>
              </a:rPr>
              <a:t>You!</a:t>
            </a:r>
            <a:endParaRPr lang="ru-RU" dirty="0">
              <a:solidFill>
                <a:srgbClr val="FFFF00"/>
              </a:solidFill>
            </a:endParaRPr>
          </a:p>
        </p:txBody>
      </p:sp>
      <p:sp>
        <p:nvSpPr>
          <p:cNvPr id="57" name="Rectangle 56">
            <a:extLst>
              <a:ext uri="{FF2B5EF4-FFF2-40B4-BE49-F238E27FC236}">
                <a16:creationId xmlns:a16="http://schemas.microsoft.com/office/drawing/2014/main" xmlns="" id="{318E9D62-7BA3-4D5E-8915-0D0E8661E3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 xmlns:p14="http://schemas.microsoft.com/office/powerpoint/2010/main" val="5107679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45008"/>
          </a:xfrm>
        </p:spPr>
        <p:txBody>
          <a:bodyPr/>
          <a:lstStyle/>
          <a:p>
            <a:r>
              <a:rPr lang="en-US" sz="3600" b="1" dirty="0" smtClean="0">
                <a:solidFill>
                  <a:srgbClr val="FFFF00"/>
                </a:solidFill>
                <a:latin typeface="Century Gothic" pitchFamily="34" charset="0"/>
              </a:rPr>
              <a:t>LITERATURE SURVEY</a:t>
            </a:r>
            <a:endParaRPr lang="en-US" sz="3600" b="1" dirty="0">
              <a:solidFill>
                <a:srgbClr val="FFFF00"/>
              </a:solidFill>
              <a:latin typeface="Century Gothic" pitchFamily="34" charset="0"/>
            </a:endParaRPr>
          </a:p>
        </p:txBody>
      </p:sp>
      <p:graphicFrame>
        <p:nvGraphicFramePr>
          <p:cNvPr id="4" name="Content Placeholder 3"/>
          <p:cNvGraphicFramePr>
            <a:graphicFrameLocks noGrp="1"/>
          </p:cNvGraphicFramePr>
          <p:nvPr>
            <p:ph idx="1"/>
          </p:nvPr>
        </p:nvGraphicFramePr>
        <p:xfrm>
          <a:off x="698454" y="1176527"/>
          <a:ext cx="10293350" cy="4759960"/>
        </p:xfrm>
        <a:graphic>
          <a:graphicData uri="http://schemas.openxmlformats.org/drawingml/2006/table">
            <a:tbl>
              <a:tblPr firstRow="1" bandRow="1">
                <a:tableStyleId>{5C22544A-7EE6-4342-B048-85BDC9FD1C3A}</a:tableStyleId>
              </a:tblPr>
              <a:tblGrid>
                <a:gridCol w="5146675"/>
                <a:gridCol w="5146675"/>
              </a:tblGrid>
              <a:tr h="370840">
                <a:tc>
                  <a:txBody>
                    <a:bodyPr/>
                    <a:lstStyle/>
                    <a:p>
                      <a:pPr algn="ctr"/>
                      <a:r>
                        <a:rPr lang="en-US" dirty="0" smtClean="0"/>
                        <a:t>Heading</a:t>
                      </a:r>
                      <a:endParaRPr lang="en-US" dirty="0"/>
                    </a:p>
                  </a:txBody>
                  <a:tcPr/>
                </a:tc>
                <a:tc>
                  <a:txBody>
                    <a:bodyPr/>
                    <a:lstStyle/>
                    <a:p>
                      <a:pPr algn="ctr"/>
                      <a:r>
                        <a:rPr lang="en-US" dirty="0" smtClean="0"/>
                        <a:t>DESCRIPTION</a:t>
                      </a:r>
                      <a:endParaRPr lang="en-US" dirty="0"/>
                    </a:p>
                  </a:txBody>
                  <a:tcPr/>
                </a:tc>
              </a:tr>
              <a:tr h="370840">
                <a:tc>
                  <a:txBody>
                    <a:bodyPr/>
                    <a:lstStyle/>
                    <a:p>
                      <a:r>
                        <a:rPr lang="en-US" sz="1800" kern="1200" dirty="0" smtClean="0">
                          <a:solidFill>
                            <a:schemeClr val="dk1"/>
                          </a:solidFill>
                          <a:latin typeface="+mn-lt"/>
                          <a:ea typeface="+mn-ea"/>
                          <a:cs typeface="+mn-cs"/>
                        </a:rPr>
                        <a:t>Development of Monitoring and Health Service Information System to Support Smart Health on Android Platform(2018)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This research proposes a design of health monitoring system named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,a system to monitor patient health condition and to prevent diseases as early as possible.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consists of three subsystems: web application, database and API design, and mobile application on android platform.</a:t>
                      </a:r>
                      <a:endParaRPr lang="en-US" sz="1800" kern="1200" dirty="0">
                        <a:solidFill>
                          <a:schemeClr val="dk1"/>
                        </a:solidFill>
                        <a:latin typeface="+mn-lt"/>
                        <a:ea typeface="+mn-ea"/>
                        <a:cs typeface="+mn-cs"/>
                      </a:endParaRPr>
                    </a:p>
                  </a:txBody>
                  <a:tcPr/>
                </a:tc>
              </a:tr>
              <a:tr h="370840">
                <a:tc>
                  <a:txBody>
                    <a:bodyPr/>
                    <a:lstStyle/>
                    <a:p>
                      <a:r>
                        <a:rPr lang="en-US" sz="1800" kern="1200" dirty="0" smtClean="0">
                          <a:solidFill>
                            <a:schemeClr val="dk1"/>
                          </a:solidFill>
                          <a:latin typeface="+mn-lt"/>
                          <a:ea typeface="+mn-ea"/>
                          <a:cs typeface="+mn-cs"/>
                        </a:rPr>
                        <a:t>An Android Application for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 Based Health Monitoring, Consultancy and Alarm System (2018)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In this study they benefit the facilities provided by mobile technology and propose a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-based heart rate monitoring system.</a:t>
                      </a:r>
                      <a:endParaRPr lang="en-US" dirty="0">
                        <a:latin typeface="Bookman Old Style" pitchFamily="18" charset="0"/>
                      </a:endParaRPr>
                    </a:p>
                  </a:txBody>
                  <a:tcPr/>
                </a:tc>
              </a:tr>
              <a:tr h="370840">
                <a:tc>
                  <a:txBody>
                    <a:bodyPr/>
                    <a:lstStyle/>
                    <a:p>
                      <a:r>
                        <a:rPr lang="en-US" sz="1800" kern="1200" dirty="0" smtClean="0">
                          <a:solidFill>
                            <a:schemeClr val="dk1"/>
                          </a:solidFill>
                          <a:latin typeface="+mn-lt"/>
                          <a:ea typeface="+mn-ea"/>
                          <a:cs typeface="+mn-cs"/>
                        </a:rPr>
                        <a:t>Remote health, activity, and asset monitoring with wireless sensor networks(2017)</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They propose a system that employs a wireless mesh sensor network to provide the communication backbone for stationary and wearable sensors. </a:t>
                      </a:r>
                      <a:endParaRPr lang="en-US" dirty="0">
                        <a:latin typeface="Bookman Old Style"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6631"/>
          </a:xfrm>
        </p:spPr>
        <p:txBody>
          <a:bodyPr/>
          <a:lstStyle/>
          <a:p>
            <a:r>
              <a:rPr lang="en-US" sz="3600" b="1" dirty="0" smtClean="0">
                <a:solidFill>
                  <a:srgbClr val="FFFF00"/>
                </a:solidFill>
                <a:latin typeface="Bookman Old Style" pitchFamily="18" charset="0"/>
              </a:rPr>
              <a:t>PROBLEM </a:t>
            </a:r>
            <a:r>
              <a:rPr lang="en-US" sz="3600" b="1" dirty="0" smtClean="0">
                <a:solidFill>
                  <a:srgbClr val="FFFF00"/>
                </a:solidFill>
                <a:latin typeface="Century Gothic" pitchFamily="34" charset="0"/>
              </a:rPr>
              <a:t>STATEMENT</a:t>
            </a:r>
            <a:endParaRPr lang="en-US" sz="3600" b="1" dirty="0">
              <a:solidFill>
                <a:srgbClr val="FFFF00"/>
              </a:solidFill>
              <a:latin typeface="Century Gothic" pitchFamily="34" charset="0"/>
            </a:endParaRPr>
          </a:p>
        </p:txBody>
      </p:sp>
      <p:sp>
        <p:nvSpPr>
          <p:cNvPr id="3" name="Content Placeholder 2"/>
          <p:cNvSpPr>
            <a:spLocks noGrp="1"/>
          </p:cNvSpPr>
          <p:nvPr>
            <p:ph idx="1"/>
          </p:nvPr>
        </p:nvSpPr>
        <p:spPr>
          <a:xfrm>
            <a:off x="770710" y="1345474"/>
            <a:ext cx="9927770" cy="4902925"/>
          </a:xfrm>
        </p:spPr>
        <p:txBody>
          <a:bodyPr>
            <a:noAutofit/>
          </a:bodyPr>
          <a:lstStyle/>
          <a:p>
            <a:r>
              <a:rPr lang="en-US" sz="1800" dirty="0" smtClean="0"/>
              <a:t>The traffic condition in India effect emergency services like Ambulance and Fire engine. Time is an important factor in case of emergencies; hence we are proposing a system which makes the patient gets right time treatment in ambulance.</a:t>
            </a:r>
          </a:p>
          <a:p>
            <a:r>
              <a:rPr lang="en-US" sz="1800" dirty="0" smtClean="0"/>
              <a:t>According to research conducted by global consultancy firm, traffic in peak hours in major four cities - Delhi, </a:t>
            </a:r>
            <a:r>
              <a:rPr lang="en-US" sz="1800" dirty="0" err="1" smtClean="0"/>
              <a:t>Bengaluru</a:t>
            </a:r>
            <a:r>
              <a:rPr lang="en-US" sz="1800" dirty="0" smtClean="0"/>
              <a:t>, Chennai, Kolkata costs the economy Rs 1.47 </a:t>
            </a:r>
            <a:r>
              <a:rPr lang="en-US" sz="1800" dirty="0" err="1" smtClean="0"/>
              <a:t>lakh</a:t>
            </a:r>
            <a:r>
              <a:rPr lang="en-US" sz="1800" dirty="0" smtClean="0"/>
              <a:t> </a:t>
            </a:r>
            <a:r>
              <a:rPr lang="en-US" sz="1800" dirty="0" err="1" smtClean="0"/>
              <a:t>crore</a:t>
            </a:r>
            <a:r>
              <a:rPr lang="en-US" sz="1800" dirty="0" smtClean="0"/>
              <a:t> per annum</a:t>
            </a:r>
          </a:p>
          <a:p>
            <a:r>
              <a:rPr lang="en-US" sz="1800" dirty="0" smtClean="0"/>
              <a:t>Because of this delay in ambulance service, patient may lose his life and number of these scenarios are increasing day by day.</a:t>
            </a:r>
          </a:p>
          <a:p>
            <a:r>
              <a:rPr lang="en-US" sz="1800" dirty="0" smtClean="0"/>
              <a:t>When emergency vehicles are stuck in heavy traffic and cars are unable to pull over. In that time, the patients gets into dangerous stage. In ambulance the care taker have no idea treat the patient in sever stage it makes patient die or dangerous </a:t>
            </a:r>
            <a:r>
              <a:rPr lang="en-US" sz="1800" dirty="0" err="1" smtClean="0"/>
              <a:t>stage.This</a:t>
            </a:r>
            <a:r>
              <a:rPr lang="en-US" sz="1800" dirty="0" smtClean="0"/>
              <a:t> paper proposes a solution to make such services easily available to those in need.</a:t>
            </a:r>
            <a:endParaRPr lang="en-US" sz="1800"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9693"/>
          </a:xfrm>
        </p:spPr>
        <p:txBody>
          <a:bodyPr/>
          <a:lstStyle/>
          <a:p>
            <a:r>
              <a:rPr lang="en-US" sz="3600" b="1" dirty="0" smtClean="0">
                <a:solidFill>
                  <a:srgbClr val="FFFF00"/>
                </a:solidFill>
                <a:latin typeface="Century Gothic" pitchFamily="34" charset="0"/>
              </a:rPr>
              <a:t>TECHNOLOGY</a:t>
            </a:r>
            <a:r>
              <a:rPr lang="en-US" sz="3600" b="1" dirty="0" smtClean="0">
                <a:solidFill>
                  <a:srgbClr val="FFFF00"/>
                </a:solidFill>
                <a:latin typeface="Bookman Old Style" pitchFamily="18" charset="0"/>
              </a:rPr>
              <a:t> STACK</a:t>
            </a:r>
            <a:endParaRPr lang="en-US" sz="3600" b="1" dirty="0">
              <a:solidFill>
                <a:srgbClr val="FFFF00"/>
              </a:solidFill>
              <a:latin typeface="Bookman Old Style" pitchFamily="18" charset="0"/>
            </a:endParaRPr>
          </a:p>
        </p:txBody>
      </p:sp>
      <p:sp>
        <p:nvSpPr>
          <p:cNvPr id="3" name="Content Placeholder 2"/>
          <p:cNvSpPr>
            <a:spLocks noGrp="1"/>
          </p:cNvSpPr>
          <p:nvPr>
            <p:ph idx="1"/>
          </p:nvPr>
        </p:nvSpPr>
        <p:spPr>
          <a:xfrm>
            <a:off x="796834" y="1502229"/>
            <a:ext cx="9914709" cy="5260879"/>
          </a:xfrm>
        </p:spPr>
        <p:txBody>
          <a:bodyPr/>
          <a:lstStyle/>
          <a:p>
            <a:pPr>
              <a:buNone/>
            </a:pPr>
            <a:r>
              <a:rPr lang="en-US" b="1" dirty="0" smtClean="0">
                <a:solidFill>
                  <a:srgbClr val="FF0000"/>
                </a:solidFill>
                <a:latin typeface="Century Gothic" pitchFamily="34" charset="0"/>
              </a:rPr>
              <a:t>Software</a:t>
            </a:r>
            <a:r>
              <a:rPr lang="en-US" b="1" dirty="0" smtClean="0">
                <a:solidFill>
                  <a:srgbClr val="F84734"/>
                </a:solidFill>
                <a:latin typeface="Century Gothic" pitchFamily="34" charset="0"/>
              </a:rPr>
              <a:t>:</a:t>
            </a:r>
            <a:endParaRPr lang="en-US" dirty="0" smtClean="0">
              <a:solidFill>
                <a:srgbClr val="F84734"/>
              </a:solidFill>
              <a:latin typeface="Century Gothic" pitchFamily="34" charset="0"/>
            </a:endParaRPr>
          </a:p>
          <a:p>
            <a:pPr marL="0" indent="0">
              <a:buNone/>
            </a:pPr>
            <a:r>
              <a:rPr lang="en-US" dirty="0" smtClean="0">
                <a:latin typeface="Bookman Old Style" pitchFamily="18" charset="0"/>
              </a:rPr>
              <a:t>		</a:t>
            </a:r>
            <a:r>
              <a:rPr lang="en-US" dirty="0" smtClean="0">
                <a:latin typeface="+mn-lt"/>
              </a:rPr>
              <a:t>KEIL </a:t>
            </a:r>
            <a:r>
              <a:rPr lang="en-US" dirty="0" smtClean="0">
                <a:latin typeface="+mn-lt"/>
              </a:rPr>
              <a:t>UVISION</a:t>
            </a:r>
          </a:p>
          <a:p>
            <a:pPr marL="0" indent="0">
              <a:buNone/>
            </a:pPr>
            <a:r>
              <a:rPr lang="en-US" dirty="0" smtClean="0">
                <a:latin typeface="+mn-lt"/>
              </a:rPr>
              <a:t> </a:t>
            </a:r>
            <a:r>
              <a:rPr lang="en-US" dirty="0" smtClean="0">
                <a:latin typeface="+mn-lt"/>
              </a:rPr>
              <a:t>            </a:t>
            </a:r>
            <a:r>
              <a:rPr lang="en-US" dirty="0" smtClean="0">
                <a:latin typeface="+mn-lt"/>
              </a:rPr>
              <a:t>EMBEDDED C     </a:t>
            </a:r>
          </a:p>
          <a:p>
            <a:pPr lvl="0">
              <a:buNone/>
            </a:pPr>
            <a:endParaRPr lang="en-US" dirty="0" smtClean="0">
              <a:latin typeface="Bookman Old Style" pitchFamily="18" charset="0"/>
            </a:endParaRPr>
          </a:p>
          <a:p>
            <a:pPr lvl="0"/>
            <a:endParaRPr lang="en-US" dirty="0" smtClean="0">
              <a:latin typeface="Bookman Old Style" pitchFamily="18" charset="0"/>
            </a:endParaRPr>
          </a:p>
          <a:p>
            <a:pPr>
              <a:buNone/>
            </a:pPr>
            <a:r>
              <a:rPr lang="en-US" b="1" dirty="0" smtClean="0">
                <a:solidFill>
                  <a:srgbClr val="EF57D2"/>
                </a:solidFill>
                <a:latin typeface="Century Gothic" pitchFamily="34" charset="0"/>
              </a:rPr>
              <a:t>Hardware:</a:t>
            </a:r>
            <a:endParaRPr lang="en-US" dirty="0" smtClean="0">
              <a:solidFill>
                <a:srgbClr val="EF57D2"/>
              </a:solidFill>
              <a:latin typeface="Century Gothic" pitchFamily="34" charset="0"/>
            </a:endParaRPr>
          </a:p>
          <a:p>
            <a:pPr>
              <a:buNone/>
            </a:pPr>
            <a:r>
              <a:rPr lang="en-US" dirty="0" smtClean="0">
                <a:latin typeface="Bookman Old Style" pitchFamily="18" charset="0"/>
              </a:rPr>
              <a:t>	</a:t>
            </a:r>
            <a:r>
              <a:rPr lang="en-US" dirty="0" smtClean="0">
                <a:latin typeface="Bookman Old Style" pitchFamily="18" charset="0"/>
              </a:rPr>
              <a:t> </a:t>
            </a:r>
            <a:r>
              <a:rPr lang="en-US" dirty="0" smtClean="0">
                <a:latin typeface="+mn-lt"/>
              </a:rPr>
              <a:t>ATMEL  Microcontroller</a:t>
            </a:r>
            <a:r>
              <a:rPr lang="en-US" dirty="0" smtClean="0">
                <a:latin typeface="+mn-lt"/>
              </a:rPr>
              <a:t> </a:t>
            </a:r>
            <a:endParaRPr lang="en-US" dirty="0" smtClean="0">
              <a:latin typeface="+mn-lt"/>
            </a:endParaRPr>
          </a:p>
          <a:p>
            <a:pPr>
              <a:buNone/>
            </a:pPr>
            <a:r>
              <a:rPr lang="en-US" dirty="0" smtClean="0">
                <a:latin typeface="+mn-lt"/>
              </a:rPr>
              <a:t>	 </a:t>
            </a:r>
            <a:r>
              <a:rPr lang="en-US" dirty="0" smtClean="0">
                <a:latin typeface="+mn-lt"/>
              </a:rPr>
              <a:t>ECG </a:t>
            </a:r>
            <a:r>
              <a:rPr lang="en-US" dirty="0" smtClean="0">
                <a:latin typeface="+mn-lt"/>
              </a:rPr>
              <a:t>Sensor</a:t>
            </a:r>
            <a:r>
              <a:rPr lang="en-US" dirty="0" smtClean="0">
                <a:latin typeface="+mn-lt"/>
              </a:rPr>
              <a:t>, </a:t>
            </a:r>
            <a:r>
              <a:rPr lang="en-US" dirty="0" smtClean="0">
                <a:latin typeface="+mn-lt"/>
              </a:rPr>
              <a:t>IR</a:t>
            </a:r>
            <a:r>
              <a:rPr lang="en-US" dirty="0" smtClean="0">
                <a:latin typeface="+mn-lt"/>
              </a:rPr>
              <a:t> Sensor, </a:t>
            </a:r>
            <a:r>
              <a:rPr lang="en-US" dirty="0" err="1" smtClean="0">
                <a:latin typeface="+mn-lt"/>
              </a:rPr>
              <a:t>HeartBeat</a:t>
            </a:r>
            <a:r>
              <a:rPr lang="en-US" dirty="0" smtClean="0">
                <a:latin typeface="+mn-lt"/>
              </a:rPr>
              <a:t> Sensor</a:t>
            </a:r>
            <a:endParaRPr lang="en-US" dirty="0" smtClean="0">
              <a:latin typeface="+mn-lt"/>
            </a:endParaRPr>
          </a:p>
          <a:p>
            <a:pPr>
              <a:buNone/>
            </a:pPr>
            <a:r>
              <a:rPr lang="en-US" dirty="0" smtClean="0">
                <a:latin typeface="+mn-lt"/>
              </a:rPr>
              <a:t>	 Global Positioning System (GPS)</a:t>
            </a:r>
          </a:p>
          <a:p>
            <a:pPr>
              <a:buNone/>
            </a:pPr>
            <a:r>
              <a:rPr lang="en-US" dirty="0" smtClean="0">
                <a:latin typeface="+mn-lt"/>
              </a:rPr>
              <a:t>	 Global System for Mobile Communication (GSM Module)</a:t>
            </a:r>
          </a:p>
          <a:p>
            <a:pPr lvl="0">
              <a:buNone/>
            </a:pPr>
            <a:r>
              <a:rPr lang="en-US" dirty="0" smtClean="0">
                <a:latin typeface="+mn-lt"/>
              </a:rPr>
              <a:t>	 Liquid Crystal Display (LCD)</a:t>
            </a:r>
            <a:r>
              <a:rPr lang="en-US" b="1" dirty="0" smtClean="0">
                <a:latin typeface="+mn-lt"/>
              </a:rPr>
              <a:t> </a:t>
            </a:r>
            <a:endParaRPr lang="en-US" b="1" dirty="0" smtClean="0">
              <a:latin typeface="+mn-lt"/>
            </a:endParaRPr>
          </a:p>
          <a:p>
            <a:pPr lvl="0">
              <a:buNone/>
            </a:pPr>
            <a:r>
              <a:rPr lang="en-IN" b="1" dirty="0" smtClean="0">
                <a:latin typeface="+mn-lt"/>
              </a:rPr>
              <a:t> </a:t>
            </a:r>
            <a:r>
              <a:rPr lang="en-IN" b="1" dirty="0" smtClean="0">
                <a:latin typeface="+mn-lt"/>
              </a:rPr>
              <a:t>     </a:t>
            </a:r>
            <a:r>
              <a:rPr lang="en-IN" dirty="0" smtClean="0">
                <a:latin typeface="+mn-lt"/>
              </a:rPr>
              <a:t>Relay</a:t>
            </a:r>
            <a:endParaRPr lang="en-US" dirty="0" smtClean="0">
              <a:latin typeface="+mn-lt"/>
            </a:endParaRPr>
          </a:p>
          <a:p>
            <a:pPr lvl="0">
              <a:buNone/>
            </a:pPr>
            <a:endParaRPr lang="en-US" b="1" dirty="0" smtClean="0">
              <a:latin typeface="+mn-lt"/>
            </a:endParaRPr>
          </a:p>
          <a:p>
            <a:pPr>
              <a:buNone/>
            </a:pPr>
            <a:endParaRPr lang="en-US" dirty="0" smtClean="0">
              <a:latin typeface="Bookman Old Style"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92756"/>
          </a:xfrm>
        </p:spPr>
        <p:txBody>
          <a:bodyPr/>
          <a:lstStyle/>
          <a:p>
            <a:r>
              <a:rPr lang="en-US" sz="3600" b="1" dirty="0" smtClean="0">
                <a:solidFill>
                  <a:srgbClr val="FFFF00"/>
                </a:solidFill>
                <a:latin typeface="Bookman Old Style" pitchFamily="18" charset="0"/>
              </a:rPr>
              <a:t>SYSTEM </a:t>
            </a:r>
            <a:r>
              <a:rPr lang="en-US" sz="3600" b="1" dirty="0" smtClean="0">
                <a:solidFill>
                  <a:srgbClr val="FFFF00"/>
                </a:solidFill>
              </a:rPr>
              <a:t>ARCHITECTURE</a:t>
            </a:r>
            <a:endParaRPr lang="en-US" sz="3600" b="1" dirty="0">
              <a:solidFill>
                <a:srgbClr val="FFFF00"/>
              </a:solidFill>
            </a:endParaRPr>
          </a:p>
        </p:txBody>
      </p:sp>
      <p:pic>
        <p:nvPicPr>
          <p:cNvPr id="1026" name="Picture 2" descr="C:\Users\fazil\Pictures\Screenshots\architecture.PNG"/>
          <p:cNvPicPr>
            <a:picLocks noGrp="1" noChangeAspect="1" noChangeArrowheads="1"/>
          </p:cNvPicPr>
          <p:nvPr>
            <p:ph idx="1"/>
          </p:nvPr>
        </p:nvPicPr>
        <p:blipFill>
          <a:blip r:embed="rId2"/>
          <a:srcRect/>
          <a:stretch>
            <a:fillRect/>
          </a:stretch>
        </p:blipFill>
        <p:spPr bwMode="auto">
          <a:xfrm>
            <a:off x="2913478" y="1776593"/>
            <a:ext cx="4584949" cy="4195762"/>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49065"/>
          </a:xfrm>
        </p:spPr>
        <p:txBody>
          <a:bodyPr/>
          <a:lstStyle/>
          <a:p>
            <a:r>
              <a:rPr lang="en-US" sz="3600" b="1" dirty="0" smtClean="0">
                <a:solidFill>
                  <a:srgbClr val="FFFF00"/>
                </a:solidFill>
              </a:rPr>
              <a:t>SYSTEM</a:t>
            </a:r>
            <a:r>
              <a:rPr lang="en-US" sz="3600" b="1" dirty="0" smtClean="0">
                <a:solidFill>
                  <a:srgbClr val="FFFF00"/>
                </a:solidFill>
                <a:latin typeface="Bookman Old Style" pitchFamily="18" charset="0"/>
              </a:rPr>
              <a:t> </a:t>
            </a:r>
            <a:r>
              <a:rPr lang="en-US" sz="3600" b="1" dirty="0" smtClean="0">
                <a:solidFill>
                  <a:srgbClr val="FFFF00"/>
                </a:solidFill>
              </a:rPr>
              <a:t>DESIGN</a:t>
            </a:r>
            <a:endParaRPr lang="en-US" sz="3600" b="1" dirty="0">
              <a:solidFill>
                <a:srgbClr val="FFFF00"/>
              </a:solidFill>
            </a:endParaRPr>
          </a:p>
        </p:txBody>
      </p:sp>
      <p:sp>
        <p:nvSpPr>
          <p:cNvPr id="3" name="Content Placeholder 2"/>
          <p:cNvSpPr>
            <a:spLocks noGrp="1"/>
          </p:cNvSpPr>
          <p:nvPr>
            <p:ph idx="1"/>
          </p:nvPr>
        </p:nvSpPr>
        <p:spPr>
          <a:xfrm>
            <a:off x="1103312" y="1293224"/>
            <a:ext cx="8946541" cy="4955176"/>
          </a:xfrm>
        </p:spPr>
        <p:txBody>
          <a:bodyPr/>
          <a:lstStyle/>
          <a:p>
            <a:pPr>
              <a:buNone/>
            </a:pPr>
            <a:r>
              <a:rPr lang="en-US" sz="2500" b="1" dirty="0" smtClean="0">
                <a:solidFill>
                  <a:srgbClr val="FFC000"/>
                </a:solidFill>
                <a:latin typeface="+mn-lt"/>
              </a:rPr>
              <a:t>ER Diagram</a:t>
            </a:r>
          </a:p>
          <a:p>
            <a:endParaRPr lang="en-US" dirty="0">
              <a:latin typeface="Bookman Old Style" pitchFamily="18" charset="0"/>
            </a:endParaRPr>
          </a:p>
        </p:txBody>
      </p:sp>
      <p:pic>
        <p:nvPicPr>
          <p:cNvPr id="6" name="image7.jpeg" descr="Untitled Diagram.jpg"/>
          <p:cNvPicPr/>
          <p:nvPr/>
        </p:nvPicPr>
        <p:blipFill>
          <a:blip r:embed="rId2" cstate="print"/>
          <a:stretch>
            <a:fillRect/>
          </a:stretch>
        </p:blipFill>
        <p:spPr>
          <a:xfrm>
            <a:off x="1975449" y="1957260"/>
            <a:ext cx="7858664" cy="4521177"/>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500" b="1" dirty="0" err="1" smtClean="0">
                <a:solidFill>
                  <a:srgbClr val="FFC000"/>
                </a:solidFill>
              </a:rPr>
              <a:t>UseCase</a:t>
            </a:r>
            <a:r>
              <a:rPr lang="en-US" sz="2500" b="1" dirty="0" smtClean="0">
                <a:solidFill>
                  <a:srgbClr val="FFC000"/>
                </a:solidFill>
              </a:rPr>
              <a:t> Diagram</a:t>
            </a:r>
            <a:r>
              <a:rPr lang="en-US" sz="4400" b="1" dirty="0" smtClean="0">
                <a:solidFill>
                  <a:srgbClr val="FFC000"/>
                </a:solidFill>
              </a:rPr>
              <a:t/>
            </a:r>
            <a:br>
              <a:rPr lang="en-US" sz="4400" b="1" dirty="0" smtClean="0">
                <a:solidFill>
                  <a:srgbClr val="FFC000"/>
                </a:solidFill>
              </a:rPr>
            </a:br>
            <a:endParaRPr lang="en-US" dirty="0"/>
          </a:p>
        </p:txBody>
      </p:sp>
      <p:pic>
        <p:nvPicPr>
          <p:cNvPr id="3" name="image12.jpeg" descr="C:\Users\USER\Downloads\eee.jpg"/>
          <p:cNvPicPr/>
          <p:nvPr/>
        </p:nvPicPr>
        <p:blipFill>
          <a:blip r:embed="rId2" cstate="print"/>
          <a:stretch>
            <a:fillRect/>
          </a:stretch>
        </p:blipFill>
        <p:spPr>
          <a:xfrm>
            <a:off x="2053088" y="1276708"/>
            <a:ext cx="7203056" cy="53742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Activity Diagram</a:t>
            </a:r>
            <a:endParaRPr lang="en-US" sz="2500" b="1" dirty="0">
              <a:solidFill>
                <a:srgbClr val="FFC000"/>
              </a:solidFill>
            </a:endParaRPr>
          </a:p>
        </p:txBody>
      </p:sp>
      <p:pic>
        <p:nvPicPr>
          <p:cNvPr id="3" name="image13.jpeg" descr="C:\Users\USER\Downloads\activity (1).jpg"/>
          <p:cNvPicPr/>
          <p:nvPr/>
        </p:nvPicPr>
        <p:blipFill>
          <a:blip r:embed="rId2" cstate="print"/>
          <a:stretch>
            <a:fillRect/>
          </a:stretch>
        </p:blipFill>
        <p:spPr>
          <a:xfrm>
            <a:off x="1768415" y="1276710"/>
            <a:ext cx="8635041" cy="5322498"/>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C54328-0E3E-40FC-9B9C-E60E585EE03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333AA69-F09C-4769-984A-89F31444738D}">
  <ds:schemaRefs>
    <ds:schemaRef ds:uri="http://schemas.microsoft.com/sharepoint/v3/contenttype/forms"/>
  </ds:schemaRefs>
</ds:datastoreItem>
</file>

<file path=customXml/itemProps3.xml><?xml version="1.0" encoding="utf-8"?>
<ds:datastoreItem xmlns:ds="http://schemas.openxmlformats.org/officeDocument/2006/customXml" ds:itemID="{01AFC1D2-5B3D-4F0D-B2A2-5006A0EB9B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Ion design</Template>
  <TotalTime>0</TotalTime>
  <Words>726</Words>
  <Application>Microsoft Office PowerPoint</Application>
  <PresentationFormat>Custom</PresentationFormat>
  <Paragraphs>132</Paragraphs>
  <Slides>26</Slides>
  <Notes>2</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Ion</vt:lpstr>
      <vt:lpstr>ROBOTIC AUTOMATED EXTERNAL DEFIBRILLATOR AMBULANCE FOR EMERGENCY MEDICAL SERVICE IN SMART CITIES</vt:lpstr>
      <vt:lpstr>INTRODUCTION</vt:lpstr>
      <vt:lpstr>LITERATURE SURVEY</vt:lpstr>
      <vt:lpstr>PROBLEM STATEMENT</vt:lpstr>
      <vt:lpstr>TECHNOLOGY STACK</vt:lpstr>
      <vt:lpstr>SYSTEM ARCHITECTURE</vt:lpstr>
      <vt:lpstr>SYSTEM DESIGN</vt:lpstr>
      <vt:lpstr>UseCase Diagram </vt:lpstr>
      <vt:lpstr>Activity Diagram</vt:lpstr>
      <vt:lpstr>DFD Diagram</vt:lpstr>
      <vt:lpstr>Sequence Diagram</vt:lpstr>
      <vt:lpstr>Collaboration Diagram</vt:lpstr>
      <vt:lpstr>MODULE DESCRIPTION</vt:lpstr>
      <vt:lpstr>Slide 14</vt:lpstr>
      <vt:lpstr>Slide 15</vt:lpstr>
      <vt:lpstr>Slide 16</vt:lpstr>
      <vt:lpstr>Slide 17</vt:lpstr>
      <vt:lpstr>PERFORMANCE EVALUATION</vt:lpstr>
      <vt:lpstr>SCREENSHOTS</vt:lpstr>
      <vt:lpstr>Slide 20</vt:lpstr>
      <vt:lpstr>Slide 21</vt:lpstr>
      <vt:lpstr>Slide 22</vt:lpstr>
      <vt:lpstr>Slide 23</vt:lpstr>
      <vt:lpstr>CONCLUSION</vt:lpstr>
      <vt:lpstr>REFERENCES</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2020-01-23T15:22:05Z</dcterms:created>
  <dcterms:modified xsi:type="dcterms:W3CDTF">2021-06-16T17:15:35Z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